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7" roundtripDataSignature="AMtx7mi2/S76CJJQEEW1tyeH/Bx8+9rq3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7"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 name="Shape 31"/>
        <p:cNvGrpSpPr/>
        <p:nvPr/>
      </p:nvGrpSpPr>
      <p:grpSpPr>
        <a:xfrm>
          <a:off x="0" y="0"/>
          <a:ext cx="0" cy="0"/>
          <a:chOff x="0" y="0"/>
          <a:chExt cx="0" cy="0"/>
        </a:xfrm>
      </p:grpSpPr>
      <p:sp>
        <p:nvSpPr>
          <p:cNvPr id="32" name="Google Shape;32;p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3" name="Google Shape;33;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1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8" name="Google Shape;88;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
              <a:t>Read all of them, and spend some time on the DUI, maybe if you want on the domestic violence. Just a few minutes on how we have been seeing more and more of these cases , and how they are affecting the community.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1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3" name="Google Shape;93;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12: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9" name="Google Shape;99;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13: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4" name="Google Shape;104;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14: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0" name="Google Shape;110;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15: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6" name="Google Shape;116;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1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1" name="Google Shape;121;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317500" lvl="0" marL="457200" rtl="0" algn="l">
              <a:lnSpc>
                <a:spcPct val="100000"/>
              </a:lnSpc>
              <a:spcBef>
                <a:spcPts val="0"/>
              </a:spcBef>
              <a:spcAft>
                <a:spcPts val="0"/>
              </a:spcAft>
              <a:buSzPts val="1400"/>
              <a:buChar char="-"/>
            </a:pPr>
            <a:r>
              <a:rPr lang="en"/>
              <a:t>Do an intake for the person in detention with them and their families to help them understand their case. </a:t>
            </a:r>
            <a:endParaRPr/>
          </a:p>
          <a:p>
            <a:pPr indent="-317500" lvl="0" marL="457200" rtl="0" algn="l">
              <a:lnSpc>
                <a:spcPct val="100000"/>
              </a:lnSpc>
              <a:spcBef>
                <a:spcPts val="0"/>
              </a:spcBef>
              <a:spcAft>
                <a:spcPts val="0"/>
              </a:spcAft>
              <a:buSzPts val="1400"/>
              <a:buChar char="-"/>
            </a:pPr>
            <a:r>
              <a:rPr lang="en"/>
              <a:t>Get in touch with the family to explain situation and their options</a:t>
            </a:r>
            <a:endParaRPr/>
          </a:p>
          <a:p>
            <a:pPr indent="-317500" lvl="0" marL="457200" rtl="0" algn="l">
              <a:lnSpc>
                <a:spcPct val="100000"/>
              </a:lnSpc>
              <a:spcBef>
                <a:spcPts val="0"/>
              </a:spcBef>
              <a:spcAft>
                <a:spcPts val="0"/>
              </a:spcAft>
              <a:buSzPts val="1400"/>
              <a:buChar char="-"/>
            </a:pPr>
            <a:r>
              <a:rPr lang="en"/>
              <a:t>Connect them with legal support to evaluate their case</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17: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7" name="Google Shape;127;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
              <a:t>- Intake </a:t>
            </a:r>
            <a:endParaRPr/>
          </a:p>
          <a:p>
            <a:pPr indent="0" lvl="0" marL="0" rtl="0" algn="l">
              <a:lnSpc>
                <a:spcPct val="100000"/>
              </a:lnSpc>
              <a:spcBef>
                <a:spcPts val="0"/>
              </a:spcBef>
              <a:spcAft>
                <a:spcPts val="0"/>
              </a:spcAft>
              <a:buSzPts val="1400"/>
              <a:buNone/>
            </a:pPr>
            <a:r>
              <a:rPr lang="en"/>
              <a:t>- What information is useful for us? And Why?</a:t>
            </a:r>
            <a:endParaRPr/>
          </a:p>
          <a:p>
            <a:pPr indent="0" lvl="0" marL="0" rtl="0" algn="l">
              <a:lnSpc>
                <a:spcPct val="100000"/>
              </a:lnSpc>
              <a:spcBef>
                <a:spcPts val="0"/>
              </a:spcBef>
              <a:spcAft>
                <a:spcPts val="0"/>
              </a:spcAft>
              <a:buSzPts val="1400"/>
              <a:buNone/>
            </a:pPr>
            <a:r>
              <a:rPr lang="en"/>
              <a:t>- We are not attorneys, referrals are important</a:t>
            </a:r>
            <a:endParaRPr/>
          </a:p>
          <a:p>
            <a:pPr indent="0" lvl="0" marL="0" rtl="0" algn="l">
              <a:lnSpc>
                <a:spcPct val="100000"/>
              </a:lnSpc>
              <a:spcBef>
                <a:spcPts val="0"/>
              </a:spcBef>
              <a:spcAft>
                <a:spcPts val="0"/>
              </a:spcAft>
              <a:buSzPts val="1400"/>
              <a:buNone/>
            </a:pPr>
            <a:r>
              <a:rPr lang="en"/>
              <a:t>- follow the case. </a:t>
            </a:r>
            <a:endParaRPr/>
          </a:p>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18: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2" name="Google Shape;132;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317500" lvl="0" marL="457200" rtl="0" algn="l">
              <a:lnSpc>
                <a:spcPct val="100000"/>
              </a:lnSpc>
              <a:spcBef>
                <a:spcPts val="0"/>
              </a:spcBef>
              <a:spcAft>
                <a:spcPts val="0"/>
              </a:spcAft>
              <a:buSzPts val="1400"/>
              <a:buChar char="-"/>
            </a:pPr>
            <a:r>
              <a:rPr lang="en"/>
              <a:t>intake</a:t>
            </a:r>
            <a:endParaRPr/>
          </a:p>
          <a:p>
            <a:pPr indent="-317500" lvl="0" marL="457200" rtl="0" algn="l">
              <a:lnSpc>
                <a:spcPct val="100000"/>
              </a:lnSpc>
              <a:spcBef>
                <a:spcPts val="0"/>
              </a:spcBef>
              <a:spcAft>
                <a:spcPts val="0"/>
              </a:spcAft>
              <a:buSzPts val="1400"/>
              <a:buChar char="-"/>
            </a:pPr>
            <a:r>
              <a:rPr lang="en"/>
              <a:t>lawyer to figure out if court can be re-opened</a:t>
            </a:r>
            <a:endParaRPr/>
          </a:p>
          <a:p>
            <a:pPr indent="-317500" lvl="0" marL="457200" rtl="0" algn="l">
              <a:lnSpc>
                <a:spcPct val="100000"/>
              </a:lnSpc>
              <a:spcBef>
                <a:spcPts val="0"/>
              </a:spcBef>
              <a:spcAft>
                <a:spcPts val="0"/>
              </a:spcAft>
              <a:buSzPts val="1400"/>
              <a:buChar char="-"/>
            </a:pPr>
            <a:r>
              <a:rPr lang="en"/>
              <a:t>Help her gather proof, testimonies from people in El Salvador, information about the country and her trauma</a:t>
            </a:r>
            <a:endParaRPr/>
          </a:p>
          <a:p>
            <a:pPr indent="-317500" lvl="0" marL="457200" rtl="0" algn="l">
              <a:lnSpc>
                <a:spcPct val="100000"/>
              </a:lnSpc>
              <a:spcBef>
                <a:spcPts val="0"/>
              </a:spcBef>
              <a:spcAft>
                <a:spcPts val="0"/>
              </a:spcAft>
              <a:buSzPts val="1400"/>
              <a:buChar char="-"/>
            </a:pPr>
            <a:r>
              <a:rPr lang="en"/>
              <a:t>Show up to her court to support</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19: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7" name="Google Shape;137;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317500" lvl="0" marL="457200" rtl="0" algn="l">
              <a:lnSpc>
                <a:spcPct val="100000"/>
              </a:lnSpc>
              <a:spcBef>
                <a:spcPts val="0"/>
              </a:spcBef>
              <a:spcAft>
                <a:spcPts val="0"/>
              </a:spcAft>
              <a:buSzPts val="1400"/>
              <a:buChar char="-"/>
            </a:pPr>
            <a:r>
              <a:rPr lang="en"/>
              <a:t>intake, find out more information</a:t>
            </a:r>
            <a:endParaRPr/>
          </a:p>
          <a:p>
            <a:pPr indent="-317500" lvl="0" marL="457200" rtl="0" algn="l">
              <a:lnSpc>
                <a:spcPct val="100000"/>
              </a:lnSpc>
              <a:spcBef>
                <a:spcPts val="0"/>
              </a:spcBef>
              <a:spcAft>
                <a:spcPts val="0"/>
              </a:spcAft>
              <a:buSzPts val="1400"/>
              <a:buChar char="-"/>
            </a:pPr>
            <a:r>
              <a:rPr lang="en"/>
              <a:t>Positive factors and messaging -- how do we frame the DUI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 name="Shape 37"/>
        <p:cNvGrpSpPr/>
        <p:nvPr/>
      </p:nvGrpSpPr>
      <p:grpSpPr>
        <a:xfrm>
          <a:off x="0" y="0"/>
          <a:ext cx="0" cy="0"/>
          <a:chOff x="0" y="0"/>
          <a:chExt cx="0" cy="0"/>
        </a:xfrm>
      </p:grpSpPr>
      <p:sp>
        <p:nvSpPr>
          <p:cNvPr id="38" name="Google Shape;38;p2: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9" name="Google Shape;39;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2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2" name="Google Shape;142;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2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7" name="Google Shape;147;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22: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3" name="Google Shape;153;p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 name="Shape 43"/>
        <p:cNvGrpSpPr/>
        <p:nvPr/>
      </p:nvGrpSpPr>
      <p:grpSpPr>
        <a:xfrm>
          <a:off x="0" y="0"/>
          <a:ext cx="0" cy="0"/>
          <a:chOff x="0" y="0"/>
          <a:chExt cx="0" cy="0"/>
        </a:xfrm>
      </p:grpSpPr>
      <p:sp>
        <p:nvSpPr>
          <p:cNvPr id="44" name="Google Shape;44;p3: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5" name="Google Shape;45;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 name="Shape 49"/>
        <p:cNvGrpSpPr/>
        <p:nvPr/>
      </p:nvGrpSpPr>
      <p:grpSpPr>
        <a:xfrm>
          <a:off x="0" y="0"/>
          <a:ext cx="0" cy="0"/>
          <a:chOff x="0" y="0"/>
          <a:chExt cx="0" cy="0"/>
        </a:xfrm>
      </p:grpSpPr>
      <p:sp>
        <p:nvSpPr>
          <p:cNvPr id="50" name="Google Shape;50;p4: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1" name="Google Shape;51;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5: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7" name="Google Shape;57;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p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3" name="Google Shape;63;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p7: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9" name="Google Shape;69;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
              <a:t>Play 5:28-6:14</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8: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5" name="Google Shape;75;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9: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2" name="Google Shape;82;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4"/>
          <p:cNvSpPr txBox="1"/>
          <p:nvPr>
            <p:ph type="ctrTitle"/>
          </p:nvPr>
        </p:nvSpPr>
        <p:spPr>
          <a:xfrm>
            <a:off x="685800" y="1583342"/>
            <a:ext cx="7772400" cy="1159856"/>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800"/>
              <a:buNone/>
              <a:defRPr sz="4800"/>
            </a:lvl1pPr>
            <a:lvl2pPr lvl="1" algn="ctr">
              <a:lnSpc>
                <a:spcPct val="100000"/>
              </a:lnSpc>
              <a:spcBef>
                <a:spcPts val="0"/>
              </a:spcBef>
              <a:spcAft>
                <a:spcPts val="0"/>
              </a:spcAft>
              <a:buSzPts val="4800"/>
              <a:buNone/>
              <a:defRPr sz="4800"/>
            </a:lvl2pPr>
            <a:lvl3pPr lvl="2" algn="ctr">
              <a:lnSpc>
                <a:spcPct val="100000"/>
              </a:lnSpc>
              <a:spcBef>
                <a:spcPts val="0"/>
              </a:spcBef>
              <a:spcAft>
                <a:spcPts val="0"/>
              </a:spcAft>
              <a:buSzPts val="4800"/>
              <a:buNone/>
              <a:defRPr sz="4800"/>
            </a:lvl3pPr>
            <a:lvl4pPr lvl="3" algn="ctr">
              <a:lnSpc>
                <a:spcPct val="100000"/>
              </a:lnSpc>
              <a:spcBef>
                <a:spcPts val="0"/>
              </a:spcBef>
              <a:spcAft>
                <a:spcPts val="0"/>
              </a:spcAft>
              <a:buSzPts val="4800"/>
              <a:buNone/>
              <a:defRPr sz="4800"/>
            </a:lvl4pPr>
            <a:lvl5pPr lvl="4" algn="ctr">
              <a:lnSpc>
                <a:spcPct val="100000"/>
              </a:lnSpc>
              <a:spcBef>
                <a:spcPts val="0"/>
              </a:spcBef>
              <a:spcAft>
                <a:spcPts val="0"/>
              </a:spcAft>
              <a:buSzPts val="4800"/>
              <a:buNone/>
              <a:defRPr sz="4800"/>
            </a:lvl5pPr>
            <a:lvl6pPr lvl="5" algn="ctr">
              <a:lnSpc>
                <a:spcPct val="100000"/>
              </a:lnSpc>
              <a:spcBef>
                <a:spcPts val="0"/>
              </a:spcBef>
              <a:spcAft>
                <a:spcPts val="0"/>
              </a:spcAft>
              <a:buSzPts val="4800"/>
              <a:buNone/>
              <a:defRPr sz="4800"/>
            </a:lvl6pPr>
            <a:lvl7pPr lvl="6" algn="ctr">
              <a:lnSpc>
                <a:spcPct val="100000"/>
              </a:lnSpc>
              <a:spcBef>
                <a:spcPts val="0"/>
              </a:spcBef>
              <a:spcAft>
                <a:spcPts val="0"/>
              </a:spcAft>
              <a:buSzPts val="4800"/>
              <a:buNone/>
              <a:defRPr sz="4800"/>
            </a:lvl7pPr>
            <a:lvl8pPr lvl="7" algn="ctr">
              <a:lnSpc>
                <a:spcPct val="100000"/>
              </a:lnSpc>
              <a:spcBef>
                <a:spcPts val="0"/>
              </a:spcBef>
              <a:spcAft>
                <a:spcPts val="0"/>
              </a:spcAft>
              <a:buSzPts val="4800"/>
              <a:buNone/>
              <a:defRPr sz="4800"/>
            </a:lvl8pPr>
            <a:lvl9pPr lvl="8" algn="ctr">
              <a:lnSpc>
                <a:spcPct val="100000"/>
              </a:lnSpc>
              <a:spcBef>
                <a:spcPts val="0"/>
              </a:spcBef>
              <a:spcAft>
                <a:spcPts val="0"/>
              </a:spcAft>
              <a:buSzPts val="4800"/>
              <a:buNone/>
              <a:defRPr sz="4800"/>
            </a:lvl9pPr>
          </a:lstStyle>
          <a:p/>
        </p:txBody>
      </p:sp>
      <p:sp>
        <p:nvSpPr>
          <p:cNvPr id="12" name="Google Shape;12;p24"/>
          <p:cNvSpPr txBox="1"/>
          <p:nvPr>
            <p:ph idx="1" type="subTitle"/>
          </p:nvPr>
        </p:nvSpPr>
        <p:spPr>
          <a:xfrm>
            <a:off x="685800" y="2840054"/>
            <a:ext cx="7772400" cy="784738"/>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Clr>
                <a:schemeClr val="dk2"/>
              </a:buClr>
              <a:buSzPts val="3000"/>
              <a:buNone/>
              <a:defRPr>
                <a:solidFill>
                  <a:schemeClr val="dk2"/>
                </a:solidFill>
              </a:defRPr>
            </a:lvl1pPr>
            <a:lvl2pPr lvl="1" algn="ctr">
              <a:lnSpc>
                <a:spcPct val="100000"/>
              </a:lnSpc>
              <a:spcBef>
                <a:spcPts val="0"/>
              </a:spcBef>
              <a:spcAft>
                <a:spcPts val="0"/>
              </a:spcAft>
              <a:buClr>
                <a:schemeClr val="dk2"/>
              </a:buClr>
              <a:buSzPts val="3000"/>
              <a:buNone/>
              <a:defRPr sz="3000">
                <a:solidFill>
                  <a:schemeClr val="dk2"/>
                </a:solidFill>
              </a:defRPr>
            </a:lvl2pPr>
            <a:lvl3pPr lvl="2" algn="ctr">
              <a:lnSpc>
                <a:spcPct val="100000"/>
              </a:lnSpc>
              <a:spcBef>
                <a:spcPts val="0"/>
              </a:spcBef>
              <a:spcAft>
                <a:spcPts val="0"/>
              </a:spcAft>
              <a:buClr>
                <a:schemeClr val="dk2"/>
              </a:buClr>
              <a:buSzPts val="3000"/>
              <a:buNone/>
              <a:defRPr sz="3000">
                <a:solidFill>
                  <a:schemeClr val="dk2"/>
                </a:solidFill>
              </a:defRPr>
            </a:lvl3pPr>
            <a:lvl4pPr lvl="3" algn="ctr">
              <a:lnSpc>
                <a:spcPct val="100000"/>
              </a:lnSpc>
              <a:spcBef>
                <a:spcPts val="0"/>
              </a:spcBef>
              <a:spcAft>
                <a:spcPts val="0"/>
              </a:spcAft>
              <a:buClr>
                <a:schemeClr val="dk2"/>
              </a:buClr>
              <a:buSzPts val="3000"/>
              <a:buNone/>
              <a:defRPr sz="3000">
                <a:solidFill>
                  <a:schemeClr val="dk2"/>
                </a:solidFill>
              </a:defRPr>
            </a:lvl4pPr>
            <a:lvl5pPr lvl="4" algn="ctr">
              <a:lnSpc>
                <a:spcPct val="100000"/>
              </a:lnSpc>
              <a:spcBef>
                <a:spcPts val="0"/>
              </a:spcBef>
              <a:spcAft>
                <a:spcPts val="0"/>
              </a:spcAft>
              <a:buClr>
                <a:schemeClr val="dk2"/>
              </a:buClr>
              <a:buSzPts val="3000"/>
              <a:buNone/>
              <a:defRPr sz="3000">
                <a:solidFill>
                  <a:schemeClr val="dk2"/>
                </a:solidFill>
              </a:defRPr>
            </a:lvl5pPr>
            <a:lvl6pPr lvl="5" algn="ctr">
              <a:lnSpc>
                <a:spcPct val="100000"/>
              </a:lnSpc>
              <a:spcBef>
                <a:spcPts val="0"/>
              </a:spcBef>
              <a:spcAft>
                <a:spcPts val="0"/>
              </a:spcAft>
              <a:buClr>
                <a:schemeClr val="dk2"/>
              </a:buClr>
              <a:buSzPts val="3000"/>
              <a:buNone/>
              <a:defRPr sz="3000">
                <a:solidFill>
                  <a:schemeClr val="dk2"/>
                </a:solidFill>
              </a:defRPr>
            </a:lvl6pPr>
            <a:lvl7pPr lvl="6" algn="ctr">
              <a:lnSpc>
                <a:spcPct val="100000"/>
              </a:lnSpc>
              <a:spcBef>
                <a:spcPts val="0"/>
              </a:spcBef>
              <a:spcAft>
                <a:spcPts val="0"/>
              </a:spcAft>
              <a:buClr>
                <a:schemeClr val="dk2"/>
              </a:buClr>
              <a:buSzPts val="3000"/>
              <a:buNone/>
              <a:defRPr sz="3000">
                <a:solidFill>
                  <a:schemeClr val="dk2"/>
                </a:solidFill>
              </a:defRPr>
            </a:lvl7pPr>
            <a:lvl8pPr lvl="7" algn="ctr">
              <a:lnSpc>
                <a:spcPct val="100000"/>
              </a:lnSpc>
              <a:spcBef>
                <a:spcPts val="0"/>
              </a:spcBef>
              <a:spcAft>
                <a:spcPts val="0"/>
              </a:spcAft>
              <a:buClr>
                <a:schemeClr val="dk2"/>
              </a:buClr>
              <a:buSzPts val="3000"/>
              <a:buNone/>
              <a:defRPr sz="3000">
                <a:solidFill>
                  <a:schemeClr val="dk2"/>
                </a:solidFill>
              </a:defRPr>
            </a:lvl8pPr>
            <a:lvl9pPr lvl="8" algn="ctr">
              <a:lnSpc>
                <a:spcPct val="100000"/>
              </a:lnSpc>
              <a:spcBef>
                <a:spcPts val="0"/>
              </a:spcBef>
              <a:spcAft>
                <a:spcPts val="0"/>
              </a:spcAft>
              <a:buClr>
                <a:schemeClr val="dk2"/>
              </a:buClr>
              <a:buSzPts val="3000"/>
              <a:buNone/>
              <a:defRPr sz="3000">
                <a:solidFill>
                  <a:schemeClr val="dk2"/>
                </a:solidFill>
              </a:defRPr>
            </a:lvl9pPr>
          </a:lstStyle>
          <a:p/>
        </p:txBody>
      </p:sp>
      <p:sp>
        <p:nvSpPr>
          <p:cNvPr id="13" name="Google Shape;13;p24"/>
          <p:cNvSpPr txBox="1"/>
          <p:nvPr>
            <p:ph idx="12" type="sldNum"/>
          </p:nvPr>
        </p:nvSpPr>
        <p:spPr>
          <a:xfrm>
            <a:off x="8556791" y="4749851"/>
            <a:ext cx="548700" cy="393525"/>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4" name="Shape 14"/>
        <p:cNvGrpSpPr/>
        <p:nvPr/>
      </p:nvGrpSpPr>
      <p:grpSpPr>
        <a:xfrm>
          <a:off x="0" y="0"/>
          <a:ext cx="0" cy="0"/>
          <a:chOff x="0" y="0"/>
          <a:chExt cx="0" cy="0"/>
        </a:xfrm>
      </p:grpSpPr>
      <p:sp>
        <p:nvSpPr>
          <p:cNvPr id="15" name="Google Shape;15;p25"/>
          <p:cNvSpPr txBox="1"/>
          <p:nvPr>
            <p:ph type="title"/>
          </p:nvPr>
        </p:nvSpPr>
        <p:spPr>
          <a:xfrm>
            <a:off x="457200" y="205978"/>
            <a:ext cx="8229600" cy="85725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p:txBody>
      </p:sp>
      <p:sp>
        <p:nvSpPr>
          <p:cNvPr id="16" name="Google Shape;16;p25"/>
          <p:cNvSpPr txBox="1"/>
          <p:nvPr>
            <p:ph idx="1" type="body"/>
          </p:nvPr>
        </p:nvSpPr>
        <p:spPr>
          <a:xfrm>
            <a:off x="457200" y="1200150"/>
            <a:ext cx="8229600" cy="3725681"/>
          </a:xfrm>
          <a:prstGeom prst="rect">
            <a:avLst/>
          </a:prstGeom>
          <a:noFill/>
          <a:ln>
            <a:noFill/>
          </a:ln>
        </p:spPr>
        <p:txBody>
          <a:bodyPr anchorCtr="0" anchor="t" bIns="91425" lIns="91425" spcFirstLastPara="1" rIns="91425" wrap="square" tIns="91425">
            <a:noAutofit/>
          </a:bodyPr>
          <a:lstStyle>
            <a:lvl1pPr indent="-419100" lvl="0" marL="457200" algn="l">
              <a:lnSpc>
                <a:spcPct val="100000"/>
              </a:lnSpc>
              <a:spcBef>
                <a:spcPts val="600"/>
              </a:spcBef>
              <a:spcAft>
                <a:spcPts val="0"/>
              </a:spcAft>
              <a:buSzPts val="3000"/>
              <a:buChar char="●"/>
              <a:defRPr/>
            </a:lvl1pPr>
            <a:lvl2pPr indent="-381000" lvl="1" marL="914400" algn="l">
              <a:lnSpc>
                <a:spcPct val="100000"/>
              </a:lnSpc>
              <a:spcBef>
                <a:spcPts val="0"/>
              </a:spcBef>
              <a:spcAft>
                <a:spcPts val="0"/>
              </a:spcAft>
              <a:buSzPts val="2400"/>
              <a:buChar char="○"/>
              <a:defRPr/>
            </a:lvl2pPr>
            <a:lvl3pPr indent="-381000" lvl="2" marL="1371600" algn="l">
              <a:lnSpc>
                <a:spcPct val="100000"/>
              </a:lnSpc>
              <a:spcBef>
                <a:spcPts val="0"/>
              </a:spcBef>
              <a:spcAft>
                <a:spcPts val="0"/>
              </a:spcAft>
              <a:buSzPts val="2400"/>
              <a:buChar char="■"/>
              <a:defRPr/>
            </a:lvl3pPr>
            <a:lvl4pPr indent="-342900" lvl="3" marL="1828800" algn="l">
              <a:lnSpc>
                <a:spcPct val="100000"/>
              </a:lnSpc>
              <a:spcBef>
                <a:spcPts val="0"/>
              </a:spcBef>
              <a:spcAft>
                <a:spcPts val="0"/>
              </a:spcAft>
              <a:buSzPts val="1800"/>
              <a:buChar char="●"/>
              <a:defRPr/>
            </a:lvl4pPr>
            <a:lvl5pPr indent="-342900" lvl="4" marL="2286000" algn="l">
              <a:lnSpc>
                <a:spcPct val="100000"/>
              </a:lnSpc>
              <a:spcBef>
                <a:spcPts val="0"/>
              </a:spcBef>
              <a:spcAft>
                <a:spcPts val="0"/>
              </a:spcAft>
              <a:buSzPts val="1800"/>
              <a:buChar char="○"/>
              <a:defRPr/>
            </a:lvl5pPr>
            <a:lvl6pPr indent="-342900" lvl="5" marL="2743200" algn="l">
              <a:lnSpc>
                <a:spcPct val="100000"/>
              </a:lnSpc>
              <a:spcBef>
                <a:spcPts val="0"/>
              </a:spcBef>
              <a:spcAft>
                <a:spcPts val="0"/>
              </a:spcAft>
              <a:buSzPts val="1800"/>
              <a:buChar char="■"/>
              <a:defRPr/>
            </a:lvl6pPr>
            <a:lvl7pPr indent="-342900" lvl="6" marL="3200400" algn="l">
              <a:lnSpc>
                <a:spcPct val="100000"/>
              </a:lnSpc>
              <a:spcBef>
                <a:spcPts val="0"/>
              </a:spcBef>
              <a:spcAft>
                <a:spcPts val="0"/>
              </a:spcAft>
              <a:buSzPts val="1800"/>
              <a:buChar char="●"/>
              <a:defRPr/>
            </a:lvl7pPr>
            <a:lvl8pPr indent="-342900" lvl="7" marL="3657600" algn="l">
              <a:lnSpc>
                <a:spcPct val="100000"/>
              </a:lnSpc>
              <a:spcBef>
                <a:spcPts val="0"/>
              </a:spcBef>
              <a:spcAft>
                <a:spcPts val="0"/>
              </a:spcAft>
              <a:buSzPts val="1800"/>
              <a:buChar char="○"/>
              <a:defRPr/>
            </a:lvl8pPr>
            <a:lvl9pPr indent="-342900" lvl="8" marL="4114800" algn="l">
              <a:lnSpc>
                <a:spcPct val="100000"/>
              </a:lnSpc>
              <a:spcBef>
                <a:spcPts val="0"/>
              </a:spcBef>
              <a:spcAft>
                <a:spcPts val="0"/>
              </a:spcAft>
              <a:buSzPts val="1800"/>
              <a:buChar char="■"/>
              <a:defRPr/>
            </a:lvl9pPr>
          </a:lstStyle>
          <a:p/>
        </p:txBody>
      </p:sp>
      <p:sp>
        <p:nvSpPr>
          <p:cNvPr id="17" name="Google Shape;17;p25"/>
          <p:cNvSpPr txBox="1"/>
          <p:nvPr>
            <p:ph idx="12" type="sldNum"/>
          </p:nvPr>
        </p:nvSpPr>
        <p:spPr>
          <a:xfrm>
            <a:off x="8556791" y="4749851"/>
            <a:ext cx="548700" cy="393525"/>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8" name="Shape 18"/>
        <p:cNvGrpSpPr/>
        <p:nvPr/>
      </p:nvGrpSpPr>
      <p:grpSpPr>
        <a:xfrm>
          <a:off x="0" y="0"/>
          <a:ext cx="0" cy="0"/>
          <a:chOff x="0" y="0"/>
          <a:chExt cx="0" cy="0"/>
        </a:xfrm>
      </p:grpSpPr>
      <p:sp>
        <p:nvSpPr>
          <p:cNvPr id="19" name="Google Shape;19;p26"/>
          <p:cNvSpPr txBox="1"/>
          <p:nvPr>
            <p:ph type="title"/>
          </p:nvPr>
        </p:nvSpPr>
        <p:spPr>
          <a:xfrm>
            <a:off x="457200" y="205978"/>
            <a:ext cx="8229600" cy="85725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p:txBody>
      </p:sp>
      <p:sp>
        <p:nvSpPr>
          <p:cNvPr id="20" name="Google Shape;20;p26"/>
          <p:cNvSpPr txBox="1"/>
          <p:nvPr>
            <p:ph idx="1" type="body"/>
          </p:nvPr>
        </p:nvSpPr>
        <p:spPr>
          <a:xfrm>
            <a:off x="457200" y="1200150"/>
            <a:ext cx="3994526" cy="3725681"/>
          </a:xfrm>
          <a:prstGeom prst="rect">
            <a:avLst/>
          </a:prstGeom>
          <a:noFill/>
          <a:ln>
            <a:noFill/>
          </a:ln>
        </p:spPr>
        <p:txBody>
          <a:bodyPr anchorCtr="0" anchor="t" bIns="91425" lIns="91425" spcFirstLastPara="1" rIns="91425" wrap="square" tIns="91425">
            <a:noAutofit/>
          </a:bodyPr>
          <a:lstStyle>
            <a:lvl1pPr indent="-419100" lvl="0" marL="457200" algn="l">
              <a:lnSpc>
                <a:spcPct val="100000"/>
              </a:lnSpc>
              <a:spcBef>
                <a:spcPts val="600"/>
              </a:spcBef>
              <a:spcAft>
                <a:spcPts val="0"/>
              </a:spcAft>
              <a:buSzPts val="3000"/>
              <a:buChar char="●"/>
              <a:defRPr/>
            </a:lvl1pPr>
            <a:lvl2pPr indent="-381000" lvl="1" marL="914400" algn="l">
              <a:lnSpc>
                <a:spcPct val="100000"/>
              </a:lnSpc>
              <a:spcBef>
                <a:spcPts val="0"/>
              </a:spcBef>
              <a:spcAft>
                <a:spcPts val="0"/>
              </a:spcAft>
              <a:buSzPts val="2400"/>
              <a:buChar char="○"/>
              <a:defRPr/>
            </a:lvl2pPr>
            <a:lvl3pPr indent="-381000" lvl="2" marL="1371600" algn="l">
              <a:lnSpc>
                <a:spcPct val="100000"/>
              </a:lnSpc>
              <a:spcBef>
                <a:spcPts val="0"/>
              </a:spcBef>
              <a:spcAft>
                <a:spcPts val="0"/>
              </a:spcAft>
              <a:buSzPts val="2400"/>
              <a:buChar char="■"/>
              <a:defRPr/>
            </a:lvl3pPr>
            <a:lvl4pPr indent="-342900" lvl="3" marL="1828800" algn="l">
              <a:lnSpc>
                <a:spcPct val="100000"/>
              </a:lnSpc>
              <a:spcBef>
                <a:spcPts val="0"/>
              </a:spcBef>
              <a:spcAft>
                <a:spcPts val="0"/>
              </a:spcAft>
              <a:buSzPts val="1800"/>
              <a:buChar char="●"/>
              <a:defRPr/>
            </a:lvl4pPr>
            <a:lvl5pPr indent="-342900" lvl="4" marL="2286000" algn="l">
              <a:lnSpc>
                <a:spcPct val="100000"/>
              </a:lnSpc>
              <a:spcBef>
                <a:spcPts val="0"/>
              </a:spcBef>
              <a:spcAft>
                <a:spcPts val="0"/>
              </a:spcAft>
              <a:buSzPts val="1800"/>
              <a:buChar char="○"/>
              <a:defRPr/>
            </a:lvl5pPr>
            <a:lvl6pPr indent="-342900" lvl="5" marL="2743200" algn="l">
              <a:lnSpc>
                <a:spcPct val="100000"/>
              </a:lnSpc>
              <a:spcBef>
                <a:spcPts val="0"/>
              </a:spcBef>
              <a:spcAft>
                <a:spcPts val="0"/>
              </a:spcAft>
              <a:buSzPts val="1800"/>
              <a:buChar char="■"/>
              <a:defRPr/>
            </a:lvl6pPr>
            <a:lvl7pPr indent="-342900" lvl="6" marL="3200400" algn="l">
              <a:lnSpc>
                <a:spcPct val="100000"/>
              </a:lnSpc>
              <a:spcBef>
                <a:spcPts val="0"/>
              </a:spcBef>
              <a:spcAft>
                <a:spcPts val="0"/>
              </a:spcAft>
              <a:buSzPts val="1800"/>
              <a:buChar char="●"/>
              <a:defRPr/>
            </a:lvl7pPr>
            <a:lvl8pPr indent="-342900" lvl="7" marL="3657600" algn="l">
              <a:lnSpc>
                <a:spcPct val="100000"/>
              </a:lnSpc>
              <a:spcBef>
                <a:spcPts val="0"/>
              </a:spcBef>
              <a:spcAft>
                <a:spcPts val="0"/>
              </a:spcAft>
              <a:buSzPts val="1800"/>
              <a:buChar char="○"/>
              <a:defRPr/>
            </a:lvl8pPr>
            <a:lvl9pPr indent="-342900" lvl="8" marL="4114800" algn="l">
              <a:lnSpc>
                <a:spcPct val="100000"/>
              </a:lnSpc>
              <a:spcBef>
                <a:spcPts val="0"/>
              </a:spcBef>
              <a:spcAft>
                <a:spcPts val="0"/>
              </a:spcAft>
              <a:buSzPts val="1800"/>
              <a:buChar char="■"/>
              <a:defRPr/>
            </a:lvl9pPr>
          </a:lstStyle>
          <a:p/>
        </p:txBody>
      </p:sp>
      <p:sp>
        <p:nvSpPr>
          <p:cNvPr id="21" name="Google Shape;21;p26"/>
          <p:cNvSpPr txBox="1"/>
          <p:nvPr>
            <p:ph idx="2" type="body"/>
          </p:nvPr>
        </p:nvSpPr>
        <p:spPr>
          <a:xfrm>
            <a:off x="4692274" y="1200150"/>
            <a:ext cx="3994526" cy="3725681"/>
          </a:xfrm>
          <a:prstGeom prst="rect">
            <a:avLst/>
          </a:prstGeom>
          <a:noFill/>
          <a:ln>
            <a:noFill/>
          </a:ln>
        </p:spPr>
        <p:txBody>
          <a:bodyPr anchorCtr="0" anchor="t" bIns="91425" lIns="91425" spcFirstLastPara="1" rIns="91425" wrap="square" tIns="91425">
            <a:noAutofit/>
          </a:bodyPr>
          <a:lstStyle>
            <a:lvl1pPr indent="-419100" lvl="0" marL="457200" algn="l">
              <a:lnSpc>
                <a:spcPct val="100000"/>
              </a:lnSpc>
              <a:spcBef>
                <a:spcPts val="600"/>
              </a:spcBef>
              <a:spcAft>
                <a:spcPts val="0"/>
              </a:spcAft>
              <a:buSzPts val="3000"/>
              <a:buChar char="●"/>
              <a:defRPr/>
            </a:lvl1pPr>
            <a:lvl2pPr indent="-381000" lvl="1" marL="914400" algn="l">
              <a:lnSpc>
                <a:spcPct val="100000"/>
              </a:lnSpc>
              <a:spcBef>
                <a:spcPts val="0"/>
              </a:spcBef>
              <a:spcAft>
                <a:spcPts val="0"/>
              </a:spcAft>
              <a:buSzPts val="2400"/>
              <a:buChar char="○"/>
              <a:defRPr/>
            </a:lvl2pPr>
            <a:lvl3pPr indent="-381000" lvl="2" marL="1371600" algn="l">
              <a:lnSpc>
                <a:spcPct val="100000"/>
              </a:lnSpc>
              <a:spcBef>
                <a:spcPts val="0"/>
              </a:spcBef>
              <a:spcAft>
                <a:spcPts val="0"/>
              </a:spcAft>
              <a:buSzPts val="2400"/>
              <a:buChar char="■"/>
              <a:defRPr/>
            </a:lvl3pPr>
            <a:lvl4pPr indent="-342900" lvl="3" marL="1828800" algn="l">
              <a:lnSpc>
                <a:spcPct val="100000"/>
              </a:lnSpc>
              <a:spcBef>
                <a:spcPts val="0"/>
              </a:spcBef>
              <a:spcAft>
                <a:spcPts val="0"/>
              </a:spcAft>
              <a:buSzPts val="1800"/>
              <a:buChar char="●"/>
              <a:defRPr/>
            </a:lvl4pPr>
            <a:lvl5pPr indent="-342900" lvl="4" marL="2286000" algn="l">
              <a:lnSpc>
                <a:spcPct val="100000"/>
              </a:lnSpc>
              <a:spcBef>
                <a:spcPts val="0"/>
              </a:spcBef>
              <a:spcAft>
                <a:spcPts val="0"/>
              </a:spcAft>
              <a:buSzPts val="1800"/>
              <a:buChar char="○"/>
              <a:defRPr/>
            </a:lvl5pPr>
            <a:lvl6pPr indent="-342900" lvl="5" marL="2743200" algn="l">
              <a:lnSpc>
                <a:spcPct val="100000"/>
              </a:lnSpc>
              <a:spcBef>
                <a:spcPts val="0"/>
              </a:spcBef>
              <a:spcAft>
                <a:spcPts val="0"/>
              </a:spcAft>
              <a:buSzPts val="1800"/>
              <a:buChar char="■"/>
              <a:defRPr/>
            </a:lvl6pPr>
            <a:lvl7pPr indent="-342900" lvl="6" marL="3200400" algn="l">
              <a:lnSpc>
                <a:spcPct val="100000"/>
              </a:lnSpc>
              <a:spcBef>
                <a:spcPts val="0"/>
              </a:spcBef>
              <a:spcAft>
                <a:spcPts val="0"/>
              </a:spcAft>
              <a:buSzPts val="1800"/>
              <a:buChar char="●"/>
              <a:defRPr/>
            </a:lvl7pPr>
            <a:lvl8pPr indent="-342900" lvl="7" marL="3657600" algn="l">
              <a:lnSpc>
                <a:spcPct val="100000"/>
              </a:lnSpc>
              <a:spcBef>
                <a:spcPts val="0"/>
              </a:spcBef>
              <a:spcAft>
                <a:spcPts val="0"/>
              </a:spcAft>
              <a:buSzPts val="1800"/>
              <a:buChar char="○"/>
              <a:defRPr/>
            </a:lvl8pPr>
            <a:lvl9pPr indent="-342900" lvl="8" marL="4114800" algn="l">
              <a:lnSpc>
                <a:spcPct val="100000"/>
              </a:lnSpc>
              <a:spcBef>
                <a:spcPts val="0"/>
              </a:spcBef>
              <a:spcAft>
                <a:spcPts val="0"/>
              </a:spcAft>
              <a:buSzPts val="1800"/>
              <a:buChar char="■"/>
              <a:defRPr/>
            </a:lvl9pPr>
          </a:lstStyle>
          <a:p/>
        </p:txBody>
      </p:sp>
      <p:sp>
        <p:nvSpPr>
          <p:cNvPr id="22" name="Google Shape;22;p26"/>
          <p:cNvSpPr txBox="1"/>
          <p:nvPr>
            <p:ph idx="12" type="sldNum"/>
          </p:nvPr>
        </p:nvSpPr>
        <p:spPr>
          <a:xfrm>
            <a:off x="8556791" y="4749851"/>
            <a:ext cx="548700" cy="393525"/>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3" name="Shape 23"/>
        <p:cNvGrpSpPr/>
        <p:nvPr/>
      </p:nvGrpSpPr>
      <p:grpSpPr>
        <a:xfrm>
          <a:off x="0" y="0"/>
          <a:ext cx="0" cy="0"/>
          <a:chOff x="0" y="0"/>
          <a:chExt cx="0" cy="0"/>
        </a:xfrm>
      </p:grpSpPr>
      <p:sp>
        <p:nvSpPr>
          <p:cNvPr id="24" name="Google Shape;24;p27"/>
          <p:cNvSpPr txBox="1"/>
          <p:nvPr>
            <p:ph type="title"/>
          </p:nvPr>
        </p:nvSpPr>
        <p:spPr>
          <a:xfrm>
            <a:off x="457200" y="205978"/>
            <a:ext cx="8229600" cy="85725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p:txBody>
      </p:sp>
      <p:sp>
        <p:nvSpPr>
          <p:cNvPr id="25" name="Google Shape;25;p27"/>
          <p:cNvSpPr txBox="1"/>
          <p:nvPr>
            <p:ph idx="12" type="sldNum"/>
          </p:nvPr>
        </p:nvSpPr>
        <p:spPr>
          <a:xfrm>
            <a:off x="8556791" y="4749851"/>
            <a:ext cx="548700" cy="393525"/>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26" name="Shape 26"/>
        <p:cNvGrpSpPr/>
        <p:nvPr/>
      </p:nvGrpSpPr>
      <p:grpSpPr>
        <a:xfrm>
          <a:off x="0" y="0"/>
          <a:ext cx="0" cy="0"/>
          <a:chOff x="0" y="0"/>
          <a:chExt cx="0" cy="0"/>
        </a:xfrm>
      </p:grpSpPr>
      <p:sp>
        <p:nvSpPr>
          <p:cNvPr id="27" name="Google Shape;27;p28"/>
          <p:cNvSpPr txBox="1"/>
          <p:nvPr>
            <p:ph idx="1" type="body"/>
          </p:nvPr>
        </p:nvSpPr>
        <p:spPr>
          <a:xfrm>
            <a:off x="457200" y="4406309"/>
            <a:ext cx="8229600" cy="519520"/>
          </a:xfrm>
          <a:prstGeom prst="rect">
            <a:avLst/>
          </a:prstGeom>
          <a:noFill/>
          <a:ln>
            <a:noFill/>
          </a:ln>
        </p:spPr>
        <p:txBody>
          <a:bodyPr anchorCtr="0" anchor="t" bIns="91425" lIns="91425" spcFirstLastPara="1" rIns="91425" wrap="square" tIns="91425">
            <a:noAutofit/>
          </a:bodyPr>
          <a:lstStyle>
            <a:lvl1pPr indent="-228600" lvl="0" marL="457200" algn="ctr">
              <a:lnSpc>
                <a:spcPct val="100000"/>
              </a:lnSpc>
              <a:spcBef>
                <a:spcPts val="360"/>
              </a:spcBef>
              <a:spcAft>
                <a:spcPts val="0"/>
              </a:spcAft>
              <a:buSzPts val="1800"/>
              <a:buNone/>
              <a:defRPr sz="1800"/>
            </a:lvl1pPr>
          </a:lstStyle>
          <a:p/>
        </p:txBody>
      </p:sp>
      <p:sp>
        <p:nvSpPr>
          <p:cNvPr id="28" name="Google Shape;28;p28"/>
          <p:cNvSpPr txBox="1"/>
          <p:nvPr>
            <p:ph idx="12" type="sldNum"/>
          </p:nvPr>
        </p:nvSpPr>
        <p:spPr>
          <a:xfrm>
            <a:off x="8556791" y="4749851"/>
            <a:ext cx="548700" cy="393525"/>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9" name="Shape 29"/>
        <p:cNvGrpSpPr/>
        <p:nvPr/>
      </p:nvGrpSpPr>
      <p:grpSpPr>
        <a:xfrm>
          <a:off x="0" y="0"/>
          <a:ext cx="0" cy="0"/>
          <a:chOff x="0" y="0"/>
          <a:chExt cx="0" cy="0"/>
        </a:xfrm>
      </p:grpSpPr>
      <p:sp>
        <p:nvSpPr>
          <p:cNvPr id="30" name="Google Shape;30;p29"/>
          <p:cNvSpPr txBox="1"/>
          <p:nvPr>
            <p:ph idx="12" type="sldNum"/>
          </p:nvPr>
        </p:nvSpPr>
        <p:spPr>
          <a:xfrm>
            <a:off x="8556791" y="4749851"/>
            <a:ext cx="548700" cy="393525"/>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
    <p:bg>
      <p:bgPr>
        <a:solidFill>
          <a:srgbClr val="D9D9D9"/>
        </a:solidFill>
      </p:bgPr>
    </p:bg>
    <p:spTree>
      <p:nvGrpSpPr>
        <p:cNvPr id="5" name="Shape 5"/>
        <p:cNvGrpSpPr/>
        <p:nvPr/>
      </p:nvGrpSpPr>
      <p:grpSpPr>
        <a:xfrm>
          <a:off x="0" y="0"/>
          <a:ext cx="0" cy="0"/>
          <a:chOff x="0" y="0"/>
          <a:chExt cx="0" cy="0"/>
        </a:xfrm>
      </p:grpSpPr>
      <p:sp>
        <p:nvSpPr>
          <p:cNvPr id="6" name="Google Shape;6;p23"/>
          <p:cNvSpPr txBox="1"/>
          <p:nvPr>
            <p:ph type="title"/>
          </p:nvPr>
        </p:nvSpPr>
        <p:spPr>
          <a:xfrm>
            <a:off x="457200" y="205978"/>
            <a:ext cx="8229600" cy="85725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9pPr>
          </a:lstStyle>
          <a:p/>
        </p:txBody>
      </p:sp>
      <p:sp>
        <p:nvSpPr>
          <p:cNvPr id="7" name="Google Shape;7;p23"/>
          <p:cNvSpPr txBox="1"/>
          <p:nvPr>
            <p:ph idx="1" type="body"/>
          </p:nvPr>
        </p:nvSpPr>
        <p:spPr>
          <a:xfrm>
            <a:off x="457200" y="1200150"/>
            <a:ext cx="8229600" cy="3725681"/>
          </a:xfrm>
          <a:prstGeom prst="rect">
            <a:avLst/>
          </a:prstGeom>
          <a:noFill/>
          <a:ln>
            <a:noFill/>
          </a:ln>
        </p:spPr>
        <p:txBody>
          <a:bodyPr anchorCtr="0" anchor="t" bIns="91425" lIns="91425" spcFirstLastPara="1" rIns="91425" wrap="square" tIns="91425">
            <a:noAutofit/>
          </a:bodyPr>
          <a:lstStyle>
            <a:lvl1pPr indent="-419100" lvl="0" marL="457200" marR="0" rtl="0" algn="l">
              <a:lnSpc>
                <a:spcPct val="100000"/>
              </a:lnSpc>
              <a:spcBef>
                <a:spcPts val="600"/>
              </a:spcBef>
              <a:spcAft>
                <a:spcPts val="0"/>
              </a:spcAft>
              <a:buClr>
                <a:schemeClr val="dk1"/>
              </a:buClr>
              <a:buSzPts val="3000"/>
              <a:buFont typeface="Arial"/>
              <a:buChar char="●"/>
              <a:defRPr b="0" i="0" sz="3000" u="none" cap="none" strike="noStrike">
                <a:solidFill>
                  <a:schemeClr val="dk1"/>
                </a:solidFill>
                <a:latin typeface="Arial"/>
                <a:ea typeface="Arial"/>
                <a:cs typeface="Arial"/>
                <a:sym typeface="Arial"/>
              </a:defRPr>
            </a:lvl1pPr>
            <a:lvl2pPr indent="-381000" lvl="1" marL="914400" marR="0" rtl="0" algn="l">
              <a:lnSpc>
                <a:spcPct val="100000"/>
              </a:lnSpc>
              <a:spcBef>
                <a:spcPts val="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81000" lvl="2" marL="1371600" marR="0" rtl="0" algn="l">
              <a:lnSpc>
                <a:spcPct val="100000"/>
              </a:lnSpc>
              <a:spcBef>
                <a:spcPts val="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42900" lvl="3" marL="1828800" marR="0" rtl="0" algn="l">
              <a:lnSpc>
                <a:spcPct val="100000"/>
              </a:lnSpc>
              <a:spcBef>
                <a:spcPts val="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100000"/>
              </a:lnSpc>
              <a:spcBef>
                <a:spcPts val="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100000"/>
              </a:lnSpc>
              <a:spcBef>
                <a:spcPts val="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100000"/>
              </a:lnSpc>
              <a:spcBef>
                <a:spcPts val="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100000"/>
              </a:lnSpc>
              <a:spcBef>
                <a:spcPts val="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100000"/>
              </a:lnSpc>
              <a:spcBef>
                <a:spcPts val="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8" name="Google Shape;8;p23"/>
          <p:cNvSpPr txBox="1"/>
          <p:nvPr>
            <p:ph idx="12" type="sldNum"/>
          </p:nvPr>
        </p:nvSpPr>
        <p:spPr>
          <a:xfrm>
            <a:off x="8556791" y="4749851"/>
            <a:ext cx="548700" cy="393525"/>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
        <p:nvSpPr>
          <p:cNvPr descr="n1m.jpg" id="9" name="Google Shape;9;p23"/>
          <p:cNvSpPr/>
          <p:nvPr/>
        </p:nvSpPr>
        <p:spPr>
          <a:xfrm>
            <a:off x="-59150" y="0"/>
            <a:ext cx="10057073" cy="5143499"/>
          </a:xfrm>
          <a:prstGeom prst="rect">
            <a:avLst/>
          </a:prstGeom>
          <a:solidFill>
            <a:srgbClr val="FFFFFF"/>
          </a:solidFill>
          <a:ln>
            <a:noFill/>
          </a:ln>
        </p:spPr>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6.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8.jpg"/><Relationship Id="rId4" Type="http://schemas.openxmlformats.org/officeDocument/2006/relationships/image" Target="../media/image9.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www.youtube.com/watch?v=scm602r5iZE" TargetMode="Externa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 name="Shape 34"/>
        <p:cNvGrpSpPr/>
        <p:nvPr/>
      </p:nvGrpSpPr>
      <p:grpSpPr>
        <a:xfrm>
          <a:off x="0" y="0"/>
          <a:ext cx="0" cy="0"/>
          <a:chOff x="0" y="0"/>
          <a:chExt cx="0" cy="0"/>
        </a:xfrm>
      </p:grpSpPr>
      <p:sp>
        <p:nvSpPr>
          <p:cNvPr id="35" name="Google Shape;35;p1"/>
          <p:cNvSpPr txBox="1"/>
          <p:nvPr>
            <p:ph type="ctrTitle"/>
          </p:nvPr>
        </p:nvSpPr>
        <p:spPr>
          <a:xfrm>
            <a:off x="685800" y="895742"/>
            <a:ext cx="7772400" cy="11598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4800"/>
              <a:buNone/>
            </a:pPr>
            <a:r>
              <a:rPr lang="en">
                <a:solidFill>
                  <a:srgbClr val="980000"/>
                </a:solidFill>
              </a:rPr>
              <a:t>Deportation Defense 101</a:t>
            </a:r>
            <a:endParaRPr>
              <a:solidFill>
                <a:srgbClr val="980000"/>
              </a:solidFill>
            </a:endParaRPr>
          </a:p>
        </p:txBody>
      </p:sp>
      <p:sp>
        <p:nvSpPr>
          <p:cNvPr id="36" name="Google Shape;36;p1"/>
          <p:cNvSpPr txBox="1"/>
          <p:nvPr>
            <p:ph idx="1" type="subTitle"/>
          </p:nvPr>
        </p:nvSpPr>
        <p:spPr>
          <a:xfrm>
            <a:off x="685800" y="2917526"/>
            <a:ext cx="7772400" cy="19200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3000"/>
              <a:buNone/>
            </a:pPr>
            <a:r>
              <a:rPr lang="en" sz="2400">
                <a:solidFill>
                  <a:srgbClr val="434343"/>
                </a:solidFill>
              </a:rPr>
              <a:t>Organized Communities Against Deportations</a:t>
            </a:r>
            <a:endParaRPr sz="2400">
              <a:solidFill>
                <a:srgbClr val="434343"/>
              </a:solidFill>
            </a:endParaRPr>
          </a:p>
          <a:p>
            <a:pPr indent="0" lvl="0" marL="0" rtl="0" algn="ctr">
              <a:lnSpc>
                <a:spcPct val="100000"/>
              </a:lnSpc>
              <a:spcBef>
                <a:spcPts val="0"/>
              </a:spcBef>
              <a:spcAft>
                <a:spcPts val="0"/>
              </a:spcAft>
              <a:buSzPts val="3000"/>
              <a:buNone/>
            </a:pPr>
            <a:r>
              <a:rPr lang="en" sz="2400">
                <a:solidFill>
                  <a:srgbClr val="434343"/>
                </a:solidFill>
              </a:rPr>
              <a:t>A part of the #Not1More Campaign</a:t>
            </a:r>
            <a:endParaRPr sz="2400">
              <a:solidFill>
                <a:srgbClr val="434343"/>
              </a:solidFill>
            </a:endParaRPr>
          </a:p>
          <a:p>
            <a:pPr indent="0" lvl="0" marL="0" rtl="0" algn="ctr">
              <a:lnSpc>
                <a:spcPct val="100000"/>
              </a:lnSpc>
              <a:spcBef>
                <a:spcPts val="0"/>
              </a:spcBef>
              <a:spcAft>
                <a:spcPts val="0"/>
              </a:spcAft>
              <a:buSzPts val="3000"/>
              <a:buNone/>
            </a:pPr>
            <a:r>
              <a:t/>
            </a:r>
            <a:endParaRPr sz="2400">
              <a:solidFill>
                <a:srgbClr val="434343"/>
              </a:solidFill>
            </a:endParaRPr>
          </a:p>
          <a:p>
            <a:pPr indent="0" lvl="0" marL="0" rtl="0" algn="ctr">
              <a:lnSpc>
                <a:spcPct val="100000"/>
              </a:lnSpc>
              <a:spcBef>
                <a:spcPts val="0"/>
              </a:spcBef>
              <a:spcAft>
                <a:spcPts val="0"/>
              </a:spcAft>
              <a:buSzPts val="3000"/>
              <a:buNone/>
            </a:pPr>
            <a:r>
              <a:rPr lang="en" sz="2400">
                <a:solidFill>
                  <a:srgbClr val="434343"/>
                </a:solidFill>
              </a:rPr>
              <a:t>www.notonemoredeportation.com</a:t>
            </a:r>
            <a:endParaRPr sz="2400">
              <a:solidFill>
                <a:srgbClr val="434343"/>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0"/>
          <p:cNvSpPr txBox="1"/>
          <p:nvPr>
            <p:ph idx="1" type="body"/>
          </p:nvPr>
        </p:nvSpPr>
        <p:spPr>
          <a:xfrm>
            <a:off x="457200" y="471200"/>
            <a:ext cx="8229600" cy="4454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600"/>
              </a:spcBef>
              <a:spcAft>
                <a:spcPts val="0"/>
              </a:spcAft>
              <a:buSzPts val="3000"/>
              <a:buNone/>
            </a:pPr>
            <a:r>
              <a:rPr lang="en" sz="2600"/>
              <a:t>Then there is the “significant misdemeanor,” which makes someone a priority and includes:</a:t>
            </a:r>
            <a:endParaRPr sz="2600"/>
          </a:p>
          <a:p>
            <a:pPr indent="0" lvl="0" marL="0" rtl="0" algn="l">
              <a:lnSpc>
                <a:spcPct val="100000"/>
              </a:lnSpc>
              <a:spcBef>
                <a:spcPts val="600"/>
              </a:spcBef>
              <a:spcAft>
                <a:spcPts val="0"/>
              </a:spcAft>
              <a:buSzPts val="3000"/>
              <a:buNone/>
            </a:pPr>
            <a:r>
              <a:t/>
            </a:r>
            <a:endParaRPr sz="2600"/>
          </a:p>
          <a:p>
            <a:pPr indent="-393700" lvl="0" marL="457200" rtl="0" algn="l">
              <a:lnSpc>
                <a:spcPct val="100000"/>
              </a:lnSpc>
              <a:spcBef>
                <a:spcPts val="600"/>
              </a:spcBef>
              <a:spcAft>
                <a:spcPts val="0"/>
              </a:spcAft>
              <a:buSzPts val="2600"/>
              <a:buChar char="●"/>
            </a:pPr>
            <a:r>
              <a:rPr lang="en" sz="2600"/>
              <a:t>driving under the influence</a:t>
            </a:r>
            <a:endParaRPr sz="2600"/>
          </a:p>
          <a:p>
            <a:pPr indent="-393700" lvl="0" marL="457200" rtl="0" algn="l">
              <a:lnSpc>
                <a:spcPct val="100000"/>
              </a:lnSpc>
              <a:spcBef>
                <a:spcPts val="0"/>
              </a:spcBef>
              <a:spcAft>
                <a:spcPts val="0"/>
              </a:spcAft>
              <a:buSzPts val="2600"/>
              <a:buChar char="●"/>
            </a:pPr>
            <a:r>
              <a:rPr lang="en" sz="2600"/>
              <a:t>domestic violence</a:t>
            </a:r>
            <a:endParaRPr sz="2600"/>
          </a:p>
          <a:p>
            <a:pPr indent="-393700" lvl="0" marL="457200" rtl="0" algn="l">
              <a:lnSpc>
                <a:spcPct val="100000"/>
              </a:lnSpc>
              <a:spcBef>
                <a:spcPts val="0"/>
              </a:spcBef>
              <a:spcAft>
                <a:spcPts val="0"/>
              </a:spcAft>
              <a:buSzPts val="2600"/>
              <a:buChar char="●"/>
            </a:pPr>
            <a:r>
              <a:rPr lang="en" sz="2600"/>
              <a:t>burglary</a:t>
            </a:r>
            <a:endParaRPr sz="2600"/>
          </a:p>
          <a:p>
            <a:pPr indent="-393700" lvl="0" marL="457200" rtl="0" algn="l">
              <a:lnSpc>
                <a:spcPct val="100000"/>
              </a:lnSpc>
              <a:spcBef>
                <a:spcPts val="0"/>
              </a:spcBef>
              <a:spcAft>
                <a:spcPts val="0"/>
              </a:spcAft>
              <a:buSzPts val="2600"/>
              <a:buChar char="●"/>
            </a:pPr>
            <a:r>
              <a:rPr lang="en" sz="2600"/>
              <a:t>drug distribution or trafficking</a:t>
            </a:r>
            <a:endParaRPr sz="2600"/>
          </a:p>
          <a:p>
            <a:pPr indent="-393700" lvl="0" marL="457200" rtl="0" algn="l">
              <a:lnSpc>
                <a:spcPct val="100000"/>
              </a:lnSpc>
              <a:spcBef>
                <a:spcPts val="0"/>
              </a:spcBef>
              <a:spcAft>
                <a:spcPts val="0"/>
              </a:spcAft>
              <a:buSzPts val="2600"/>
              <a:buChar char="●"/>
            </a:pPr>
            <a:r>
              <a:rPr lang="en" sz="2600"/>
              <a:t>unlawful possession or use of a firearm</a:t>
            </a:r>
            <a:endParaRPr sz="2600"/>
          </a:p>
          <a:p>
            <a:pPr indent="-393700" lvl="0" marL="457200" rtl="0" algn="l">
              <a:lnSpc>
                <a:spcPct val="100000"/>
              </a:lnSpc>
              <a:spcBef>
                <a:spcPts val="0"/>
              </a:spcBef>
              <a:spcAft>
                <a:spcPts val="0"/>
              </a:spcAft>
              <a:buSzPts val="2600"/>
              <a:buChar char="●"/>
            </a:pPr>
            <a:r>
              <a:rPr lang="en" sz="2600"/>
              <a:t>sexual abuse or exploitation</a:t>
            </a:r>
            <a:endParaRPr sz="2600"/>
          </a:p>
          <a:p>
            <a:pPr indent="0" lvl="0" marL="0" rtl="0" algn="l">
              <a:lnSpc>
                <a:spcPct val="100000"/>
              </a:lnSpc>
              <a:spcBef>
                <a:spcPts val="600"/>
              </a:spcBef>
              <a:spcAft>
                <a:spcPts val="0"/>
              </a:spcAft>
              <a:buSzPts val="3000"/>
              <a:buNone/>
            </a:pPr>
            <a:r>
              <a:t/>
            </a:r>
            <a:endParaRPr sz="26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1"/>
          <p:cNvSpPr txBox="1"/>
          <p:nvPr>
            <p:ph idx="1" type="body"/>
          </p:nvPr>
        </p:nvSpPr>
        <p:spPr>
          <a:xfrm>
            <a:off x="457200" y="544800"/>
            <a:ext cx="2841000" cy="43812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600"/>
              </a:spcBef>
              <a:spcAft>
                <a:spcPts val="0"/>
              </a:spcAft>
              <a:buSzPts val="3000"/>
              <a:buNone/>
            </a:pPr>
            <a:r>
              <a:rPr lang="en" sz="2600"/>
              <a:t>The last priority is those who have recently arrived, and have been issued a final deportation order on or after </a:t>
            </a:r>
            <a:r>
              <a:rPr b="1" lang="en" sz="2600"/>
              <a:t>January 1, 2014</a:t>
            </a:r>
            <a:endParaRPr b="1" sz="2600"/>
          </a:p>
        </p:txBody>
      </p:sp>
      <p:pic>
        <p:nvPicPr>
          <p:cNvPr descr="CBP-family-640x427.jpg" id="96" name="Google Shape;96;p11"/>
          <p:cNvPicPr preferRelativeResize="0"/>
          <p:nvPr/>
        </p:nvPicPr>
        <p:blipFill rotWithShape="1">
          <a:blip r:embed="rId3">
            <a:alphaModFix/>
          </a:blip>
          <a:srcRect b="0" l="0" r="7053" t="0"/>
          <a:stretch/>
        </p:blipFill>
        <p:spPr>
          <a:xfrm>
            <a:off x="3506250" y="691025"/>
            <a:ext cx="5240174" cy="37614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2"/>
          <p:cNvSpPr txBox="1"/>
          <p:nvPr>
            <p:ph type="title"/>
          </p:nvPr>
        </p:nvSpPr>
        <p:spPr>
          <a:xfrm>
            <a:off x="221600" y="529896"/>
            <a:ext cx="8229600" cy="18996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600"/>
              <a:buNone/>
            </a:pPr>
            <a:r>
              <a:rPr lang="en"/>
              <a:t>What do the “priorities” mean for our communities?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pic>
        <p:nvPicPr>
          <p:cNvPr descr="Screen shot 2015-05-30 at 8.23.18 AM.png" id="106" name="Google Shape;106;p13"/>
          <p:cNvPicPr preferRelativeResize="0"/>
          <p:nvPr/>
        </p:nvPicPr>
        <p:blipFill rotWithShape="1">
          <a:blip r:embed="rId3">
            <a:alphaModFix/>
          </a:blip>
          <a:srcRect b="0" l="0" r="0" t="0"/>
          <a:stretch/>
        </p:blipFill>
        <p:spPr>
          <a:xfrm>
            <a:off x="206863" y="160163"/>
            <a:ext cx="6219825" cy="981075"/>
          </a:xfrm>
          <a:prstGeom prst="rect">
            <a:avLst/>
          </a:prstGeom>
          <a:noFill/>
          <a:ln>
            <a:noFill/>
          </a:ln>
        </p:spPr>
      </p:pic>
      <p:sp>
        <p:nvSpPr>
          <p:cNvPr id="107" name="Google Shape;107;p13"/>
          <p:cNvSpPr txBox="1"/>
          <p:nvPr/>
        </p:nvSpPr>
        <p:spPr>
          <a:xfrm>
            <a:off x="206875" y="1281050"/>
            <a:ext cx="8628000" cy="34014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000"/>
              <a:buFont typeface="Arial"/>
              <a:buNone/>
            </a:pPr>
            <a:r>
              <a:rPr b="0" i="0" lang="en" sz="2000" u="none" cap="none" strike="noStrike">
                <a:solidFill>
                  <a:srgbClr val="000000"/>
                </a:solidFill>
                <a:latin typeface="Arial"/>
                <a:ea typeface="Arial"/>
                <a:cs typeface="Arial"/>
                <a:sym typeface="Arial"/>
              </a:rPr>
              <a:t>In March, ICE conducted operation crosscheck, detaining over 2,000 people with criminal convictions in their homes. Since 2011 five national Crosscheck ops have detained 13,214 immigrants. </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0" i="0" lang="en" sz="2000" u="none" cap="none" strike="noStrike">
                <a:solidFill>
                  <a:srgbClr val="000000"/>
                </a:solidFill>
                <a:latin typeface="Arial"/>
                <a:ea typeface="Arial"/>
                <a:cs typeface="Arial"/>
                <a:sym typeface="Arial"/>
              </a:rPr>
              <a:t>“Of the total 2,059 criminals arrested, 58 are known gang members or affiliates, and 89 are convicted sex offenders. The vast majority of misdemeanor convictions were for driving under the influence of alcohol or drugs (DUI). ICE considers DUI offenders, particularly repeat offenders, to be a significant public safety threat. ”-- ICE PR</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rgbClr val="00000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14"/>
          <p:cNvSpPr txBox="1"/>
          <p:nvPr>
            <p:ph idx="1" type="body"/>
          </p:nvPr>
        </p:nvSpPr>
        <p:spPr>
          <a:xfrm>
            <a:off x="457200" y="1501925"/>
            <a:ext cx="8229600" cy="34239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600"/>
              </a:spcBef>
              <a:spcAft>
                <a:spcPts val="0"/>
              </a:spcAft>
              <a:buSzPts val="3000"/>
              <a:buNone/>
            </a:pPr>
            <a:r>
              <a:t/>
            </a:r>
            <a:endParaRPr/>
          </a:p>
        </p:txBody>
      </p:sp>
      <p:pic>
        <p:nvPicPr>
          <p:cNvPr descr="Screen shot 2015-05-30 at 8.35.16 AM.png" id="113" name="Google Shape;113;p14"/>
          <p:cNvPicPr preferRelativeResize="0"/>
          <p:nvPr/>
        </p:nvPicPr>
        <p:blipFill rotWithShape="1">
          <a:blip r:embed="rId3">
            <a:alphaModFix/>
          </a:blip>
          <a:srcRect b="0" l="0" r="0" t="0"/>
          <a:stretch/>
        </p:blipFill>
        <p:spPr>
          <a:xfrm>
            <a:off x="368850" y="485925"/>
            <a:ext cx="8229600" cy="43732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15"/>
          <p:cNvSpPr txBox="1"/>
          <p:nvPr>
            <p:ph idx="1" type="body"/>
          </p:nvPr>
        </p:nvSpPr>
        <p:spPr>
          <a:xfrm>
            <a:off x="383575" y="708900"/>
            <a:ext cx="8229600" cy="3725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600"/>
              </a:spcBef>
              <a:spcAft>
                <a:spcPts val="0"/>
              </a:spcAft>
              <a:buSzPts val="3000"/>
              <a:buNone/>
            </a:pPr>
            <a:r>
              <a:rPr lang="en"/>
              <a:t>10 minute break!</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16"/>
          <p:cNvSpPr txBox="1"/>
          <p:nvPr>
            <p:ph type="title"/>
          </p:nvPr>
        </p:nvSpPr>
        <p:spPr>
          <a:xfrm>
            <a:off x="457200" y="342753"/>
            <a:ext cx="8229600" cy="8574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600"/>
              <a:buNone/>
            </a:pPr>
            <a:r>
              <a:rPr lang="en" sz="3000"/>
              <a:t>How do we organize &amp; support people in deportation proceedings?</a:t>
            </a:r>
            <a:endParaRPr sz="3000"/>
          </a:p>
        </p:txBody>
      </p:sp>
      <p:sp>
        <p:nvSpPr>
          <p:cNvPr id="124" name="Google Shape;124;p16"/>
          <p:cNvSpPr txBox="1"/>
          <p:nvPr>
            <p:ph idx="1" type="body"/>
          </p:nvPr>
        </p:nvSpPr>
        <p:spPr>
          <a:xfrm>
            <a:off x="375900" y="1200150"/>
            <a:ext cx="8392200" cy="3725700"/>
          </a:xfrm>
          <a:prstGeom prst="rect">
            <a:avLst/>
          </a:prstGeom>
          <a:noFill/>
          <a:ln>
            <a:noFill/>
          </a:ln>
        </p:spPr>
        <p:txBody>
          <a:bodyPr anchorCtr="0" anchor="t" bIns="91425" lIns="91425" spcFirstLastPara="1" rIns="91425" wrap="square" tIns="91425">
            <a:noAutofit/>
          </a:bodyPr>
          <a:lstStyle/>
          <a:p>
            <a:pPr indent="-374650" lvl="0" marL="457200" rtl="0" algn="l">
              <a:lnSpc>
                <a:spcPct val="100000"/>
              </a:lnSpc>
              <a:spcBef>
                <a:spcPts val="600"/>
              </a:spcBef>
              <a:spcAft>
                <a:spcPts val="0"/>
              </a:spcAft>
              <a:buSzPts val="2300"/>
              <a:buChar char="-"/>
            </a:pPr>
            <a:r>
              <a:rPr lang="en" sz="2300"/>
              <a:t>Help individuals and family navigate and understand process;</a:t>
            </a:r>
            <a:endParaRPr sz="2300"/>
          </a:p>
          <a:p>
            <a:pPr indent="-374650" lvl="0" marL="457200" rtl="0" algn="l">
              <a:lnSpc>
                <a:spcPct val="100000"/>
              </a:lnSpc>
              <a:spcBef>
                <a:spcPts val="0"/>
              </a:spcBef>
              <a:spcAft>
                <a:spcPts val="0"/>
              </a:spcAft>
              <a:buSzPts val="2300"/>
              <a:buChar char="-"/>
            </a:pPr>
            <a:r>
              <a:rPr lang="en" sz="2300"/>
              <a:t>Connect with legal support, and help make case stronger;</a:t>
            </a:r>
            <a:endParaRPr sz="2300"/>
          </a:p>
          <a:p>
            <a:pPr indent="-374650" lvl="0" marL="457200" rtl="0" algn="just">
              <a:lnSpc>
                <a:spcPct val="100000"/>
              </a:lnSpc>
              <a:spcBef>
                <a:spcPts val="0"/>
              </a:spcBef>
              <a:spcAft>
                <a:spcPts val="0"/>
              </a:spcAft>
              <a:buClr>
                <a:srgbClr val="141823"/>
              </a:buClr>
              <a:buSzPts val="2300"/>
              <a:buChar char="-"/>
            </a:pPr>
            <a:r>
              <a:rPr lang="en" sz="2300">
                <a:solidFill>
                  <a:srgbClr val="141823"/>
                </a:solidFill>
              </a:rPr>
              <a:t>Help gather personal documents and support/ proof;</a:t>
            </a:r>
            <a:endParaRPr sz="2300">
              <a:solidFill>
                <a:srgbClr val="141823"/>
              </a:solidFill>
            </a:endParaRPr>
          </a:p>
          <a:p>
            <a:pPr indent="-374650" lvl="0" marL="457200" rtl="0" algn="just">
              <a:lnSpc>
                <a:spcPct val="100000"/>
              </a:lnSpc>
              <a:spcBef>
                <a:spcPts val="0"/>
              </a:spcBef>
              <a:spcAft>
                <a:spcPts val="0"/>
              </a:spcAft>
              <a:buClr>
                <a:srgbClr val="141823"/>
              </a:buClr>
              <a:buSzPts val="2300"/>
              <a:buChar char="-"/>
            </a:pPr>
            <a:r>
              <a:rPr lang="en" sz="2300">
                <a:solidFill>
                  <a:srgbClr val="141823"/>
                </a:solidFill>
              </a:rPr>
              <a:t>Support in framing of the story for the public &amp; for ICE</a:t>
            </a:r>
            <a:endParaRPr sz="2300">
              <a:solidFill>
                <a:srgbClr val="141823"/>
              </a:solidFill>
            </a:endParaRPr>
          </a:p>
          <a:p>
            <a:pPr indent="-374650" lvl="0" marL="457200" rtl="0" algn="just">
              <a:lnSpc>
                <a:spcPct val="100000"/>
              </a:lnSpc>
              <a:spcBef>
                <a:spcPts val="0"/>
              </a:spcBef>
              <a:spcAft>
                <a:spcPts val="0"/>
              </a:spcAft>
              <a:buClr>
                <a:srgbClr val="141823"/>
              </a:buClr>
              <a:buSzPts val="2300"/>
              <a:buChar char="-"/>
            </a:pPr>
            <a:r>
              <a:rPr lang="en" sz="2300">
                <a:solidFill>
                  <a:srgbClr val="141823"/>
                </a:solidFill>
              </a:rPr>
              <a:t>Connect case to civil rights and policy issues; </a:t>
            </a:r>
            <a:endParaRPr sz="2300">
              <a:solidFill>
                <a:srgbClr val="141823"/>
              </a:solidFill>
            </a:endParaRPr>
          </a:p>
          <a:p>
            <a:pPr indent="-374650" lvl="0" marL="457200" rtl="0" algn="just">
              <a:lnSpc>
                <a:spcPct val="100000"/>
              </a:lnSpc>
              <a:spcBef>
                <a:spcPts val="0"/>
              </a:spcBef>
              <a:spcAft>
                <a:spcPts val="0"/>
              </a:spcAft>
              <a:buClr>
                <a:srgbClr val="141823"/>
              </a:buClr>
              <a:buSzPts val="2300"/>
              <a:buChar char="-"/>
            </a:pPr>
            <a:r>
              <a:rPr lang="en" sz="2300">
                <a:solidFill>
                  <a:srgbClr val="141823"/>
                </a:solidFill>
              </a:rPr>
              <a:t>Getting support from national (likely &amp; unlikely) institutions;</a:t>
            </a:r>
            <a:endParaRPr sz="2300">
              <a:solidFill>
                <a:srgbClr val="141823"/>
              </a:solidFill>
            </a:endParaRPr>
          </a:p>
          <a:p>
            <a:pPr indent="-374650" lvl="0" marL="457200" rtl="0" algn="just">
              <a:lnSpc>
                <a:spcPct val="100000"/>
              </a:lnSpc>
              <a:spcBef>
                <a:spcPts val="0"/>
              </a:spcBef>
              <a:spcAft>
                <a:spcPts val="0"/>
              </a:spcAft>
              <a:buClr>
                <a:srgbClr val="141823"/>
              </a:buClr>
              <a:buSzPts val="2300"/>
              <a:buChar char="-"/>
            </a:pPr>
            <a:r>
              <a:rPr lang="en" sz="2300">
                <a:solidFill>
                  <a:srgbClr val="141823"/>
                </a:solidFill>
              </a:rPr>
              <a:t>Helping stop a deportation;</a:t>
            </a:r>
            <a:endParaRPr sz="2300">
              <a:solidFill>
                <a:srgbClr val="141823"/>
              </a:solidFill>
            </a:endParaRPr>
          </a:p>
          <a:p>
            <a:pPr indent="-374650" lvl="0" marL="457200" rtl="0" algn="just">
              <a:lnSpc>
                <a:spcPct val="100000"/>
              </a:lnSpc>
              <a:spcBef>
                <a:spcPts val="0"/>
              </a:spcBef>
              <a:spcAft>
                <a:spcPts val="0"/>
              </a:spcAft>
              <a:buClr>
                <a:srgbClr val="141823"/>
              </a:buClr>
              <a:buSzPts val="2300"/>
              <a:buChar char="-"/>
            </a:pPr>
            <a:r>
              <a:rPr lang="en" sz="2300">
                <a:solidFill>
                  <a:srgbClr val="141823"/>
                </a:solidFill>
              </a:rPr>
              <a:t>Physically interrupting a deportation;</a:t>
            </a:r>
            <a:endParaRPr sz="2300"/>
          </a:p>
          <a:p>
            <a:pPr indent="0" lvl="0" marL="0" rtl="0" algn="l">
              <a:lnSpc>
                <a:spcPct val="100000"/>
              </a:lnSpc>
              <a:spcBef>
                <a:spcPts val="600"/>
              </a:spcBef>
              <a:spcAft>
                <a:spcPts val="0"/>
              </a:spcAft>
              <a:buSzPts val="3000"/>
              <a:buNone/>
            </a:pPr>
            <a:r>
              <a:t/>
            </a:r>
            <a:endParaRPr sz="2300"/>
          </a:p>
          <a:p>
            <a:pPr indent="0" lvl="0" marL="0" rtl="0" algn="l">
              <a:lnSpc>
                <a:spcPct val="100000"/>
              </a:lnSpc>
              <a:spcBef>
                <a:spcPts val="600"/>
              </a:spcBef>
              <a:spcAft>
                <a:spcPts val="0"/>
              </a:spcAft>
              <a:buSzPts val="3000"/>
              <a:buNone/>
            </a:pPr>
            <a:r>
              <a:t/>
            </a:r>
            <a:endParaRPr sz="23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17"/>
          <p:cNvSpPr txBox="1"/>
          <p:nvPr>
            <p:ph idx="1" type="body"/>
          </p:nvPr>
        </p:nvSpPr>
        <p:spPr>
          <a:xfrm>
            <a:off x="457200" y="618425"/>
            <a:ext cx="8229600" cy="43074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600"/>
              </a:spcBef>
              <a:spcAft>
                <a:spcPts val="0"/>
              </a:spcAft>
              <a:buClr>
                <a:schemeClr val="dk1"/>
              </a:buClr>
              <a:buSzPts val="1100"/>
              <a:buFont typeface="Arial"/>
              <a:buNone/>
            </a:pPr>
            <a:r>
              <a:rPr lang="en" sz="3600"/>
              <a:t>Scene 1: Get a call from the detention center from Pedro, who was not able to tell their family he was picked up by ICE on his way to work. He doesn’t know why he is being held.</a:t>
            </a:r>
            <a:endParaRPr sz="3600"/>
          </a:p>
          <a:p>
            <a:pPr indent="0" lvl="0" marL="0" rtl="0" algn="l">
              <a:lnSpc>
                <a:spcPct val="100000"/>
              </a:lnSpc>
              <a:spcBef>
                <a:spcPts val="600"/>
              </a:spcBef>
              <a:spcAft>
                <a:spcPts val="0"/>
              </a:spcAft>
              <a:buSzPts val="3000"/>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8"/>
          <p:cNvSpPr txBox="1"/>
          <p:nvPr>
            <p:ph idx="1" type="body"/>
          </p:nvPr>
        </p:nvSpPr>
        <p:spPr>
          <a:xfrm>
            <a:off x="457200" y="427025"/>
            <a:ext cx="8229600" cy="4498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600"/>
              </a:spcBef>
              <a:spcAft>
                <a:spcPts val="0"/>
              </a:spcAft>
              <a:buSzPts val="3000"/>
              <a:buNone/>
            </a:pPr>
            <a:r>
              <a:rPr lang="en"/>
              <a:t>Scene 2: Rita crossed the border when she was 14 years old by herself. She knows she missed her court, and is afraid ICE will come looking for her. She lived through violence in El Salvador, but has no documents to prove it.</a:t>
            </a:r>
            <a:endParaRPr/>
          </a:p>
          <a:p>
            <a:pPr indent="0" lvl="0" marL="0" rtl="0" algn="l">
              <a:lnSpc>
                <a:spcPct val="100000"/>
              </a:lnSpc>
              <a:spcBef>
                <a:spcPts val="600"/>
              </a:spcBef>
              <a:spcAft>
                <a:spcPts val="0"/>
              </a:spcAft>
              <a:buSzPts val="3000"/>
              <a:buNone/>
            </a:pPr>
            <a:r>
              <a:t/>
            </a:r>
            <a:endParaRPr/>
          </a:p>
          <a:p>
            <a:pPr indent="0" lvl="0" marL="0" rtl="0" algn="l">
              <a:lnSpc>
                <a:spcPct val="100000"/>
              </a:lnSpc>
              <a:spcBef>
                <a:spcPts val="600"/>
              </a:spcBef>
              <a:spcAft>
                <a:spcPts val="0"/>
              </a:spcAft>
              <a:buSzPts val="3000"/>
              <a:buNone/>
            </a:pPr>
            <a:r>
              <a:rPr lang="en"/>
              <a:t>Later her lawyer is able to re-open her court, and she has to present her case next month!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9"/>
          <p:cNvSpPr txBox="1"/>
          <p:nvPr>
            <p:ph idx="1" type="body"/>
          </p:nvPr>
        </p:nvSpPr>
        <p:spPr>
          <a:xfrm>
            <a:off x="457200" y="419750"/>
            <a:ext cx="8229600" cy="41154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600"/>
              </a:spcBef>
              <a:spcAft>
                <a:spcPts val="0"/>
              </a:spcAft>
              <a:buSzPts val="3000"/>
              <a:buNone/>
            </a:pPr>
            <a:r>
              <a:rPr lang="en"/>
              <a:t>Scene 3: Rosa was on her way home from a party when she was stopped at a DUI check-point in Little Village. Her alcohol level was above the limit, and she was eventually given a DUI and probation. Two weeks after her probation was over, ICE agents came to her house and detained her. She is now in detention. Her family came to ask for your help.</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 name="Shape 40"/>
        <p:cNvGrpSpPr/>
        <p:nvPr/>
      </p:nvGrpSpPr>
      <p:grpSpPr>
        <a:xfrm>
          <a:off x="0" y="0"/>
          <a:ext cx="0" cy="0"/>
          <a:chOff x="0" y="0"/>
          <a:chExt cx="0" cy="0"/>
        </a:xfrm>
      </p:grpSpPr>
      <p:sp>
        <p:nvSpPr>
          <p:cNvPr id="41" name="Google Shape;41;p2"/>
          <p:cNvSpPr txBox="1"/>
          <p:nvPr>
            <p:ph type="title"/>
          </p:nvPr>
        </p:nvSpPr>
        <p:spPr>
          <a:xfrm>
            <a:off x="457200" y="205978"/>
            <a:ext cx="8229600" cy="8574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600"/>
              <a:buNone/>
            </a:pPr>
            <a:r>
              <a:rPr lang="en" sz="3000"/>
              <a:t>What does deportation defense mean?</a:t>
            </a:r>
            <a:endParaRPr sz="3000"/>
          </a:p>
        </p:txBody>
      </p:sp>
      <p:sp>
        <p:nvSpPr>
          <p:cNvPr id="42" name="Google Shape;42;p2"/>
          <p:cNvSpPr txBox="1"/>
          <p:nvPr>
            <p:ph idx="1" type="body"/>
          </p:nvPr>
        </p:nvSpPr>
        <p:spPr>
          <a:xfrm>
            <a:off x="457200" y="1200150"/>
            <a:ext cx="8229600" cy="3725700"/>
          </a:xfrm>
          <a:prstGeom prst="rect">
            <a:avLst/>
          </a:prstGeom>
          <a:noFill/>
          <a:ln>
            <a:noFill/>
          </a:ln>
        </p:spPr>
        <p:txBody>
          <a:bodyPr anchorCtr="0" anchor="t" bIns="91425" lIns="91425" spcFirstLastPara="1" rIns="91425" wrap="square" tIns="91425">
            <a:noAutofit/>
          </a:bodyPr>
          <a:lstStyle/>
          <a:p>
            <a:pPr indent="-387350" lvl="0" marL="457200" rtl="0" algn="l">
              <a:lnSpc>
                <a:spcPct val="100000"/>
              </a:lnSpc>
              <a:spcBef>
                <a:spcPts val="600"/>
              </a:spcBef>
              <a:spcAft>
                <a:spcPts val="0"/>
              </a:spcAft>
              <a:buSzPts val="2500"/>
              <a:buChar char="●"/>
            </a:pPr>
            <a:r>
              <a:rPr lang="en" sz="2500"/>
              <a:t>Help individuals in detention and their families get in touch with each other;</a:t>
            </a:r>
            <a:endParaRPr sz="2500"/>
          </a:p>
          <a:p>
            <a:pPr indent="-387350" lvl="0" marL="457200" rtl="0" algn="l">
              <a:lnSpc>
                <a:spcPct val="100000"/>
              </a:lnSpc>
              <a:spcBef>
                <a:spcPts val="0"/>
              </a:spcBef>
              <a:spcAft>
                <a:spcPts val="0"/>
              </a:spcAft>
              <a:buSzPts val="2500"/>
              <a:buChar char="●"/>
            </a:pPr>
            <a:r>
              <a:rPr lang="en" sz="2500"/>
              <a:t>Connect people with legal services;</a:t>
            </a:r>
            <a:endParaRPr sz="2500"/>
          </a:p>
          <a:p>
            <a:pPr indent="-387350" lvl="0" marL="457200" rtl="0" algn="l">
              <a:lnSpc>
                <a:spcPct val="100000"/>
              </a:lnSpc>
              <a:spcBef>
                <a:spcPts val="0"/>
              </a:spcBef>
              <a:spcAft>
                <a:spcPts val="0"/>
              </a:spcAft>
              <a:buSzPts val="2500"/>
              <a:buChar char="●"/>
            </a:pPr>
            <a:r>
              <a:rPr lang="en" sz="2500"/>
              <a:t>Strategize with attorneys and family members on ways to strengthen cases or pressure decision-makers;</a:t>
            </a:r>
            <a:endParaRPr sz="2500"/>
          </a:p>
          <a:p>
            <a:pPr indent="-387350" lvl="0" marL="457200" rtl="0" algn="l">
              <a:lnSpc>
                <a:spcPct val="100000"/>
              </a:lnSpc>
              <a:spcBef>
                <a:spcPts val="0"/>
              </a:spcBef>
              <a:spcAft>
                <a:spcPts val="0"/>
              </a:spcAft>
              <a:buSzPts val="2500"/>
              <a:buChar char="●"/>
            </a:pPr>
            <a:r>
              <a:rPr lang="en" sz="2500"/>
              <a:t>Monitor ICE and identify patterns to guide our advocacy and intervention in policy;</a:t>
            </a:r>
            <a:endParaRPr sz="25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0"/>
          <p:cNvSpPr txBox="1"/>
          <p:nvPr>
            <p:ph idx="1" type="body"/>
          </p:nvPr>
        </p:nvSpPr>
        <p:spPr>
          <a:xfrm>
            <a:off x="457200" y="375575"/>
            <a:ext cx="8229600" cy="4056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600"/>
              </a:spcBef>
              <a:spcAft>
                <a:spcPts val="0"/>
              </a:spcAft>
              <a:buSzPts val="3000"/>
              <a:buNone/>
            </a:pPr>
            <a:r>
              <a:rPr b="1" lang="en"/>
              <a:t>Case Strategy Practice: </a:t>
            </a:r>
            <a:endParaRPr b="1"/>
          </a:p>
          <a:p>
            <a:pPr indent="-419100" lvl="0" marL="457200" rtl="0" algn="l">
              <a:lnSpc>
                <a:spcPct val="100000"/>
              </a:lnSpc>
              <a:spcBef>
                <a:spcPts val="600"/>
              </a:spcBef>
              <a:spcAft>
                <a:spcPts val="0"/>
              </a:spcAft>
              <a:buSzPts val="3000"/>
              <a:buChar char="-"/>
            </a:pPr>
            <a:r>
              <a:rPr lang="en"/>
              <a:t>How do you make the case stronger?</a:t>
            </a:r>
            <a:endParaRPr/>
          </a:p>
          <a:p>
            <a:pPr indent="-419100" lvl="0" marL="457200" rtl="0" algn="l">
              <a:lnSpc>
                <a:spcPct val="100000"/>
              </a:lnSpc>
              <a:spcBef>
                <a:spcPts val="0"/>
              </a:spcBef>
              <a:spcAft>
                <a:spcPts val="0"/>
              </a:spcAft>
              <a:buSzPts val="3000"/>
              <a:buChar char="-"/>
            </a:pPr>
            <a:r>
              <a:rPr lang="en"/>
              <a:t>What sort of public messaging or frame will you use for the case? [What’s the headline?]</a:t>
            </a:r>
            <a:endParaRPr/>
          </a:p>
          <a:p>
            <a:pPr indent="-419100" lvl="0" marL="457200" rtl="0" algn="l">
              <a:lnSpc>
                <a:spcPct val="100000"/>
              </a:lnSpc>
              <a:spcBef>
                <a:spcPts val="0"/>
              </a:spcBef>
              <a:spcAft>
                <a:spcPts val="0"/>
              </a:spcAft>
              <a:buSzPts val="3000"/>
              <a:buChar char="-"/>
            </a:pPr>
            <a:r>
              <a:rPr lang="en"/>
              <a:t>Who are your allies, likely and unlikely? </a:t>
            </a:r>
            <a:endParaRPr/>
          </a:p>
          <a:p>
            <a:pPr indent="-419100" lvl="0" marL="457200" rtl="0" algn="l">
              <a:lnSpc>
                <a:spcPct val="100000"/>
              </a:lnSpc>
              <a:spcBef>
                <a:spcPts val="0"/>
              </a:spcBef>
              <a:spcAft>
                <a:spcPts val="0"/>
              </a:spcAft>
              <a:buSzPts val="3000"/>
              <a:buChar char="-"/>
            </a:pPr>
            <a:r>
              <a:rPr lang="en"/>
              <a:t>What strategies can you use to stop their deportation?</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1"/>
          <p:cNvSpPr txBox="1"/>
          <p:nvPr>
            <p:ph type="title"/>
          </p:nvPr>
        </p:nvSpPr>
        <p:spPr>
          <a:xfrm>
            <a:off x="265450" y="142575"/>
            <a:ext cx="7357500" cy="11520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600"/>
              <a:buNone/>
            </a:pPr>
            <a:r>
              <a:rPr lang="en"/>
              <a:t>How will you participate in deportation defense?</a:t>
            </a:r>
            <a:endParaRPr/>
          </a:p>
        </p:txBody>
      </p:sp>
      <p:sp>
        <p:nvSpPr>
          <p:cNvPr id="150" name="Google Shape;150;p21"/>
          <p:cNvSpPr txBox="1"/>
          <p:nvPr/>
        </p:nvSpPr>
        <p:spPr>
          <a:xfrm>
            <a:off x="265450" y="1154700"/>
            <a:ext cx="8363100" cy="3988800"/>
          </a:xfrm>
          <a:prstGeom prst="rect">
            <a:avLst/>
          </a:prstGeom>
          <a:noFill/>
          <a:ln>
            <a:noFill/>
          </a:ln>
        </p:spPr>
        <p:txBody>
          <a:bodyPr anchorCtr="0" anchor="t" bIns="91425" lIns="91425" spcFirstLastPara="1" rIns="91425" wrap="square" tIns="91425">
            <a:noAutofit/>
          </a:bodyPr>
          <a:lstStyle/>
          <a:p>
            <a:pPr indent="-336550" lvl="0" marL="457200" marR="0" rtl="0" algn="l">
              <a:lnSpc>
                <a:spcPct val="100000"/>
              </a:lnSpc>
              <a:spcBef>
                <a:spcPts val="0"/>
              </a:spcBef>
              <a:spcAft>
                <a:spcPts val="0"/>
              </a:spcAft>
              <a:buClr>
                <a:srgbClr val="000000"/>
              </a:buClr>
              <a:buSzPts val="1700"/>
              <a:buFont typeface="Arial"/>
              <a:buChar char="●"/>
            </a:pPr>
            <a:r>
              <a:rPr b="0" i="0" lang="en" sz="1700" u="none" cap="none" strike="noStrike">
                <a:solidFill>
                  <a:srgbClr val="000000"/>
                </a:solidFill>
                <a:latin typeface="Arial"/>
                <a:ea typeface="Arial"/>
                <a:cs typeface="Arial"/>
                <a:sym typeface="Arial"/>
              </a:rPr>
              <a:t>Intakes</a:t>
            </a:r>
            <a:endParaRPr b="0" i="0" sz="1700" u="none" cap="none" strike="noStrike">
              <a:solidFill>
                <a:srgbClr val="000000"/>
              </a:solidFill>
              <a:latin typeface="Arial"/>
              <a:ea typeface="Arial"/>
              <a:cs typeface="Arial"/>
              <a:sym typeface="Arial"/>
            </a:endParaRPr>
          </a:p>
          <a:p>
            <a:pPr indent="-336550" lvl="0" marL="457200" marR="0" rtl="0" algn="l">
              <a:lnSpc>
                <a:spcPct val="100000"/>
              </a:lnSpc>
              <a:spcBef>
                <a:spcPts val="0"/>
              </a:spcBef>
              <a:spcAft>
                <a:spcPts val="0"/>
              </a:spcAft>
              <a:buClr>
                <a:srgbClr val="000000"/>
              </a:buClr>
              <a:buSzPts val="1700"/>
              <a:buFont typeface="Arial"/>
              <a:buChar char="●"/>
            </a:pPr>
            <a:r>
              <a:rPr b="0" i="0" lang="en" sz="1700" u="none" cap="none" strike="noStrike">
                <a:solidFill>
                  <a:srgbClr val="000000"/>
                </a:solidFill>
                <a:latin typeface="Arial"/>
                <a:ea typeface="Arial"/>
                <a:cs typeface="Arial"/>
                <a:sym typeface="Arial"/>
              </a:rPr>
              <a:t>Attend Asamblea/OCAD meetings</a:t>
            </a:r>
            <a:endParaRPr b="0" i="0" sz="1700" u="none" cap="none" strike="noStrike">
              <a:solidFill>
                <a:srgbClr val="000000"/>
              </a:solidFill>
              <a:latin typeface="Arial"/>
              <a:ea typeface="Arial"/>
              <a:cs typeface="Arial"/>
              <a:sym typeface="Arial"/>
            </a:endParaRPr>
          </a:p>
          <a:p>
            <a:pPr indent="-336550" lvl="0" marL="457200" marR="0" rtl="0" algn="l">
              <a:lnSpc>
                <a:spcPct val="100000"/>
              </a:lnSpc>
              <a:spcBef>
                <a:spcPts val="0"/>
              </a:spcBef>
              <a:spcAft>
                <a:spcPts val="0"/>
              </a:spcAft>
              <a:buClr>
                <a:srgbClr val="000000"/>
              </a:buClr>
              <a:buSzPts val="1700"/>
              <a:buFont typeface="Arial"/>
              <a:buChar char="●"/>
            </a:pPr>
            <a:r>
              <a:rPr b="0" i="0" lang="en" sz="1700" u="none" cap="none" strike="noStrike">
                <a:solidFill>
                  <a:srgbClr val="000000"/>
                </a:solidFill>
                <a:latin typeface="Arial"/>
                <a:ea typeface="Arial"/>
                <a:cs typeface="Arial"/>
                <a:sym typeface="Arial"/>
              </a:rPr>
              <a:t>Sign a petition, make a call, multiply </a:t>
            </a:r>
            <a:endParaRPr b="0" i="0" sz="1700" u="none" cap="none" strike="noStrike">
              <a:solidFill>
                <a:srgbClr val="000000"/>
              </a:solidFill>
              <a:latin typeface="Arial"/>
              <a:ea typeface="Arial"/>
              <a:cs typeface="Arial"/>
              <a:sym typeface="Arial"/>
            </a:endParaRPr>
          </a:p>
          <a:p>
            <a:pPr indent="-336550" lvl="0" marL="457200" marR="0" rtl="0" algn="l">
              <a:lnSpc>
                <a:spcPct val="100000"/>
              </a:lnSpc>
              <a:spcBef>
                <a:spcPts val="0"/>
              </a:spcBef>
              <a:spcAft>
                <a:spcPts val="0"/>
              </a:spcAft>
              <a:buClr>
                <a:srgbClr val="000000"/>
              </a:buClr>
              <a:buSzPts val="1700"/>
              <a:buFont typeface="Arial"/>
              <a:buChar char="●"/>
            </a:pPr>
            <a:r>
              <a:rPr b="0" i="0" lang="en" sz="1700" u="none" cap="none" strike="noStrike">
                <a:solidFill>
                  <a:srgbClr val="000000"/>
                </a:solidFill>
                <a:latin typeface="Arial"/>
                <a:ea typeface="Arial"/>
                <a:cs typeface="Arial"/>
                <a:sym typeface="Arial"/>
              </a:rPr>
              <a:t>attend future workshops</a:t>
            </a:r>
            <a:endParaRPr b="0" i="0" sz="1700" u="none" cap="none" strike="noStrike">
              <a:solidFill>
                <a:srgbClr val="000000"/>
              </a:solidFill>
              <a:latin typeface="Arial"/>
              <a:ea typeface="Arial"/>
              <a:cs typeface="Arial"/>
              <a:sym typeface="Arial"/>
            </a:endParaRPr>
          </a:p>
          <a:p>
            <a:pPr indent="-336550" lvl="0" marL="457200" marR="0" rtl="0" algn="l">
              <a:lnSpc>
                <a:spcPct val="100000"/>
              </a:lnSpc>
              <a:spcBef>
                <a:spcPts val="0"/>
              </a:spcBef>
              <a:spcAft>
                <a:spcPts val="0"/>
              </a:spcAft>
              <a:buClr>
                <a:srgbClr val="000000"/>
              </a:buClr>
              <a:buSzPts val="1700"/>
              <a:buFont typeface="Arial"/>
              <a:buChar char="●"/>
            </a:pPr>
            <a:r>
              <a:rPr b="0" i="0" lang="en" sz="1700" u="none" cap="none" strike="noStrike">
                <a:solidFill>
                  <a:srgbClr val="000000"/>
                </a:solidFill>
                <a:latin typeface="Arial"/>
                <a:ea typeface="Arial"/>
                <a:cs typeface="Arial"/>
                <a:sym typeface="Arial"/>
              </a:rPr>
              <a:t>detention hotline volunteer</a:t>
            </a:r>
            <a:endParaRPr b="0" i="0" sz="1700" u="none" cap="none" strike="noStrike">
              <a:solidFill>
                <a:srgbClr val="000000"/>
              </a:solidFill>
              <a:latin typeface="Arial"/>
              <a:ea typeface="Arial"/>
              <a:cs typeface="Arial"/>
              <a:sym typeface="Arial"/>
            </a:endParaRPr>
          </a:p>
          <a:p>
            <a:pPr indent="-336550" lvl="0" marL="457200" marR="0" rtl="0" algn="l">
              <a:lnSpc>
                <a:spcPct val="100000"/>
              </a:lnSpc>
              <a:spcBef>
                <a:spcPts val="0"/>
              </a:spcBef>
              <a:spcAft>
                <a:spcPts val="0"/>
              </a:spcAft>
              <a:buClr>
                <a:srgbClr val="000000"/>
              </a:buClr>
              <a:buSzPts val="1700"/>
              <a:buFont typeface="Arial"/>
              <a:buChar char="●"/>
            </a:pPr>
            <a:r>
              <a:rPr b="0" i="0" lang="en" sz="1700" u="none" cap="none" strike="noStrike">
                <a:solidFill>
                  <a:srgbClr val="000000"/>
                </a:solidFill>
                <a:latin typeface="Arial"/>
                <a:ea typeface="Arial"/>
                <a:cs typeface="Arial"/>
                <a:sym typeface="Arial"/>
              </a:rPr>
              <a:t>work with people in detention and their families; translate documents</a:t>
            </a:r>
            <a:endParaRPr b="0" i="0" sz="1700" u="none" cap="none" strike="noStrike">
              <a:solidFill>
                <a:srgbClr val="000000"/>
              </a:solidFill>
              <a:latin typeface="Arial"/>
              <a:ea typeface="Arial"/>
              <a:cs typeface="Arial"/>
              <a:sym typeface="Arial"/>
            </a:endParaRPr>
          </a:p>
          <a:p>
            <a:pPr indent="-336550" lvl="0" marL="457200" marR="0" rtl="0" algn="l">
              <a:lnSpc>
                <a:spcPct val="100000"/>
              </a:lnSpc>
              <a:spcBef>
                <a:spcPts val="0"/>
              </a:spcBef>
              <a:spcAft>
                <a:spcPts val="0"/>
              </a:spcAft>
              <a:buClr>
                <a:srgbClr val="000000"/>
              </a:buClr>
              <a:buSzPts val="1700"/>
              <a:buFont typeface="Arial"/>
              <a:buChar char="●"/>
            </a:pPr>
            <a:r>
              <a:rPr b="0" i="0" lang="en" sz="1700" u="none" cap="none" strike="noStrike">
                <a:solidFill>
                  <a:srgbClr val="000000"/>
                </a:solidFill>
                <a:latin typeface="Arial"/>
                <a:ea typeface="Arial"/>
                <a:cs typeface="Arial"/>
                <a:sym typeface="Arial"/>
              </a:rPr>
              <a:t>be on call for events; court support; conferences</a:t>
            </a:r>
            <a:endParaRPr b="0" i="0" sz="1700" u="none" cap="none" strike="noStrike">
              <a:solidFill>
                <a:srgbClr val="000000"/>
              </a:solidFill>
              <a:latin typeface="Arial"/>
              <a:ea typeface="Arial"/>
              <a:cs typeface="Arial"/>
              <a:sym typeface="Arial"/>
            </a:endParaRPr>
          </a:p>
          <a:p>
            <a:pPr indent="-336550" lvl="0" marL="457200" marR="0" rtl="0" algn="l">
              <a:lnSpc>
                <a:spcPct val="100000"/>
              </a:lnSpc>
              <a:spcBef>
                <a:spcPts val="0"/>
              </a:spcBef>
              <a:spcAft>
                <a:spcPts val="0"/>
              </a:spcAft>
              <a:buClr>
                <a:srgbClr val="000000"/>
              </a:buClr>
              <a:buSzPts val="1700"/>
              <a:buFont typeface="Arial"/>
              <a:buChar char="●"/>
            </a:pPr>
            <a:r>
              <a:rPr b="0" i="0" lang="en" sz="1700" u="none" cap="none" strike="noStrike">
                <a:solidFill>
                  <a:srgbClr val="000000"/>
                </a:solidFill>
                <a:latin typeface="Arial"/>
                <a:ea typeface="Arial"/>
                <a:cs typeface="Arial"/>
                <a:sym typeface="Arial"/>
              </a:rPr>
              <a:t>create flyers, outreach, data collection at courts &amp; detention centers</a:t>
            </a:r>
            <a:endParaRPr b="0" i="0" sz="1700" u="none" cap="none" strike="noStrike">
              <a:solidFill>
                <a:srgbClr val="000000"/>
              </a:solidFill>
              <a:latin typeface="Arial"/>
              <a:ea typeface="Arial"/>
              <a:cs typeface="Arial"/>
              <a:sym typeface="Arial"/>
            </a:endParaRPr>
          </a:p>
          <a:p>
            <a:pPr indent="-336550" lvl="0" marL="457200" marR="0" rtl="0" algn="l">
              <a:lnSpc>
                <a:spcPct val="100000"/>
              </a:lnSpc>
              <a:spcBef>
                <a:spcPts val="0"/>
              </a:spcBef>
              <a:spcAft>
                <a:spcPts val="0"/>
              </a:spcAft>
              <a:buClr>
                <a:srgbClr val="000000"/>
              </a:buClr>
              <a:buSzPts val="1700"/>
              <a:buFont typeface="Arial"/>
              <a:buChar char="●"/>
            </a:pPr>
            <a:r>
              <a:rPr b="0" i="0" lang="en" sz="1700" u="none" cap="none" strike="noStrike">
                <a:solidFill>
                  <a:srgbClr val="000000"/>
                </a:solidFill>
                <a:latin typeface="Arial"/>
                <a:ea typeface="Arial"/>
                <a:cs typeface="Arial"/>
                <a:sym typeface="Arial"/>
              </a:rPr>
              <a:t>interested in organizing around local DUI checkpoints?</a:t>
            </a:r>
            <a:endParaRPr b="0" i="0" sz="1700" u="none" cap="none" strike="noStrike">
              <a:solidFill>
                <a:srgbClr val="000000"/>
              </a:solidFill>
              <a:latin typeface="Arial"/>
              <a:ea typeface="Arial"/>
              <a:cs typeface="Arial"/>
              <a:sym typeface="Arial"/>
            </a:endParaRPr>
          </a:p>
          <a:p>
            <a:pPr indent="-336550" lvl="0" marL="457200" marR="0" rtl="0" algn="l">
              <a:lnSpc>
                <a:spcPct val="100000"/>
              </a:lnSpc>
              <a:spcBef>
                <a:spcPts val="0"/>
              </a:spcBef>
              <a:spcAft>
                <a:spcPts val="0"/>
              </a:spcAft>
              <a:buClr>
                <a:srgbClr val="000000"/>
              </a:buClr>
              <a:buSzPts val="1700"/>
              <a:buFont typeface="Arial"/>
              <a:buChar char="●"/>
            </a:pPr>
            <a:r>
              <a:rPr b="0" i="0" lang="en" sz="1700" u="none" cap="none" strike="noStrike">
                <a:solidFill>
                  <a:srgbClr val="000000"/>
                </a:solidFill>
                <a:latin typeface="Arial"/>
                <a:ea typeface="Arial"/>
                <a:cs typeface="Arial"/>
                <a:sym typeface="Arial"/>
              </a:rPr>
              <a:t>help families fundraise for their case expenses</a:t>
            </a:r>
            <a:endParaRPr b="0" i="0" sz="1700" u="none" cap="none" strike="noStrike">
              <a:solidFill>
                <a:srgbClr val="000000"/>
              </a:solidFill>
              <a:latin typeface="Arial"/>
              <a:ea typeface="Arial"/>
              <a:cs typeface="Arial"/>
              <a:sym typeface="Arial"/>
            </a:endParaRPr>
          </a:p>
          <a:p>
            <a:pPr indent="-336550" lvl="0" marL="457200" marR="0" rtl="0" algn="l">
              <a:lnSpc>
                <a:spcPct val="100000"/>
              </a:lnSpc>
              <a:spcBef>
                <a:spcPts val="0"/>
              </a:spcBef>
              <a:spcAft>
                <a:spcPts val="0"/>
              </a:spcAft>
              <a:buClr>
                <a:srgbClr val="000000"/>
              </a:buClr>
              <a:buSzPts val="1700"/>
              <a:buFont typeface="Arial"/>
              <a:buChar char="●"/>
            </a:pPr>
            <a:r>
              <a:rPr b="0" i="0" lang="en" sz="1700" u="none" cap="none" strike="noStrike">
                <a:solidFill>
                  <a:srgbClr val="000000"/>
                </a:solidFill>
                <a:latin typeface="Arial"/>
                <a:ea typeface="Arial"/>
                <a:cs typeface="Arial"/>
                <a:sym typeface="Arial"/>
              </a:rPr>
              <a:t>follow-up calls after workshops, meetings</a:t>
            </a:r>
            <a:endParaRPr b="0" i="0" sz="1700" u="none" cap="none" strike="noStrike">
              <a:solidFill>
                <a:srgbClr val="000000"/>
              </a:solidFill>
              <a:latin typeface="Arial"/>
              <a:ea typeface="Arial"/>
              <a:cs typeface="Arial"/>
              <a:sym typeface="Arial"/>
            </a:endParaRPr>
          </a:p>
          <a:p>
            <a:pPr indent="-336550" lvl="0" marL="457200" marR="0" rtl="0" algn="l">
              <a:lnSpc>
                <a:spcPct val="100000"/>
              </a:lnSpc>
              <a:spcBef>
                <a:spcPts val="0"/>
              </a:spcBef>
              <a:spcAft>
                <a:spcPts val="0"/>
              </a:spcAft>
              <a:buClr>
                <a:srgbClr val="000000"/>
              </a:buClr>
              <a:buSzPts val="1700"/>
              <a:buFont typeface="Arial"/>
              <a:buChar char="●"/>
            </a:pPr>
            <a:r>
              <a:rPr b="0" i="0" lang="en" sz="1700" u="none" cap="none" strike="noStrike">
                <a:solidFill>
                  <a:srgbClr val="000000"/>
                </a:solidFill>
                <a:latin typeface="Arial"/>
                <a:ea typeface="Arial"/>
                <a:cs typeface="Arial"/>
                <a:sym typeface="Arial"/>
              </a:rPr>
              <a:t>organizational resources to support anti-deportation work </a:t>
            </a:r>
            <a:endParaRPr b="0" i="0" sz="1700" u="none" cap="none" strike="noStrike">
              <a:solidFill>
                <a:srgbClr val="000000"/>
              </a:solidFill>
              <a:latin typeface="Arial"/>
              <a:ea typeface="Arial"/>
              <a:cs typeface="Arial"/>
              <a:sym typeface="Arial"/>
            </a:endParaRPr>
          </a:p>
          <a:p>
            <a:pPr indent="-336550" lvl="0" marL="457200" marR="0" rtl="0" algn="l">
              <a:lnSpc>
                <a:spcPct val="100000"/>
              </a:lnSpc>
              <a:spcBef>
                <a:spcPts val="0"/>
              </a:spcBef>
              <a:spcAft>
                <a:spcPts val="0"/>
              </a:spcAft>
              <a:buClr>
                <a:srgbClr val="000000"/>
              </a:buClr>
              <a:buSzPts val="1700"/>
              <a:buFont typeface="Arial"/>
              <a:buChar char="●"/>
            </a:pPr>
            <a:r>
              <a:rPr b="0" i="0" lang="en" sz="1700" u="none" cap="none" strike="noStrike">
                <a:solidFill>
                  <a:srgbClr val="000000"/>
                </a:solidFill>
                <a:latin typeface="Arial"/>
                <a:ea typeface="Arial"/>
                <a:cs typeface="Arial"/>
                <a:sym typeface="Arial"/>
              </a:rPr>
              <a:t>assist with legislative tracking at state and local level; legislative training</a:t>
            </a:r>
            <a:endParaRPr b="0" i="0" sz="1700" u="none" cap="none" strike="noStrike">
              <a:solidFill>
                <a:srgbClr val="000000"/>
              </a:solidFill>
              <a:latin typeface="Arial"/>
              <a:ea typeface="Arial"/>
              <a:cs typeface="Arial"/>
              <a:sym typeface="Arial"/>
            </a:endParaRPr>
          </a:p>
          <a:p>
            <a:pPr indent="-336550" lvl="0" marL="457200" marR="0" rtl="0" algn="l">
              <a:lnSpc>
                <a:spcPct val="100000"/>
              </a:lnSpc>
              <a:spcBef>
                <a:spcPts val="0"/>
              </a:spcBef>
              <a:spcAft>
                <a:spcPts val="0"/>
              </a:spcAft>
              <a:buClr>
                <a:srgbClr val="000000"/>
              </a:buClr>
              <a:buSzPts val="1700"/>
              <a:buFont typeface="Arial"/>
              <a:buChar char="●"/>
            </a:pPr>
            <a:r>
              <a:rPr b="0" i="0" lang="en" sz="1700" u="none" cap="none" strike="noStrike">
                <a:solidFill>
                  <a:srgbClr val="000000"/>
                </a:solidFill>
                <a:latin typeface="Arial"/>
                <a:ea typeface="Arial"/>
                <a:cs typeface="Arial"/>
                <a:sym typeface="Arial"/>
              </a:rPr>
              <a:t>any other ways you or your organization can support?</a:t>
            </a:r>
            <a:endParaRPr b="0" i="0" sz="17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700"/>
              <a:buFont typeface="Arial"/>
              <a:buNone/>
            </a:pPr>
            <a:r>
              <a:t/>
            </a:r>
            <a:endParaRPr b="0" i="0" sz="1700" u="none" cap="none" strike="noStrike">
              <a:solidFill>
                <a:srgbClr val="000000"/>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2"/>
          <p:cNvSpPr txBox="1"/>
          <p:nvPr>
            <p:ph type="title"/>
          </p:nvPr>
        </p:nvSpPr>
        <p:spPr>
          <a:xfrm>
            <a:off x="457200" y="205966"/>
            <a:ext cx="8229600" cy="30630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600"/>
              <a:buNone/>
            </a:pPr>
            <a:r>
              <a:rPr lang="en"/>
              <a:t>Big picture -- Leverage and changing policies, implementation practice and structures.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 name="Shape 46"/>
        <p:cNvGrpSpPr/>
        <p:nvPr/>
      </p:nvGrpSpPr>
      <p:grpSpPr>
        <a:xfrm>
          <a:off x="0" y="0"/>
          <a:ext cx="0" cy="0"/>
          <a:chOff x="0" y="0"/>
          <a:chExt cx="0" cy="0"/>
        </a:xfrm>
      </p:grpSpPr>
      <p:pic>
        <p:nvPicPr>
          <p:cNvPr descr="imm-cst-03092014-02.jpg" id="47" name="Google Shape;47;p3"/>
          <p:cNvPicPr preferRelativeResize="0"/>
          <p:nvPr/>
        </p:nvPicPr>
        <p:blipFill rotWithShape="1">
          <a:blip r:embed="rId3">
            <a:alphaModFix/>
          </a:blip>
          <a:srcRect b="0" l="0" r="0" t="0"/>
          <a:stretch/>
        </p:blipFill>
        <p:spPr>
          <a:xfrm>
            <a:off x="3491800" y="295275"/>
            <a:ext cx="5128324" cy="2883925"/>
          </a:xfrm>
          <a:prstGeom prst="rect">
            <a:avLst/>
          </a:prstGeom>
          <a:noFill/>
          <a:ln>
            <a:noFill/>
          </a:ln>
        </p:spPr>
      </p:pic>
      <p:pic>
        <p:nvPicPr>
          <p:cNvPr descr="activistsblockbus.jpg" id="48" name="Google Shape;48;p3"/>
          <p:cNvPicPr preferRelativeResize="0"/>
          <p:nvPr/>
        </p:nvPicPr>
        <p:blipFill rotWithShape="1">
          <a:blip r:embed="rId4">
            <a:alphaModFix/>
          </a:blip>
          <a:srcRect b="0" l="0" r="0" t="0"/>
          <a:stretch/>
        </p:blipFill>
        <p:spPr>
          <a:xfrm>
            <a:off x="476875" y="1657100"/>
            <a:ext cx="4621200" cy="30808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 name="Shape 52"/>
        <p:cNvGrpSpPr/>
        <p:nvPr/>
      </p:nvGrpSpPr>
      <p:grpSpPr>
        <a:xfrm>
          <a:off x="0" y="0"/>
          <a:ext cx="0" cy="0"/>
          <a:chOff x="0" y="0"/>
          <a:chExt cx="0" cy="0"/>
        </a:xfrm>
      </p:grpSpPr>
      <p:sp>
        <p:nvSpPr>
          <p:cNvPr descr="Adan.jpg" id="53" name="Google Shape;53;p4"/>
          <p:cNvSpPr/>
          <p:nvPr/>
        </p:nvSpPr>
        <p:spPr>
          <a:xfrm>
            <a:off x="616175" y="545513"/>
            <a:ext cx="2842250" cy="4052474"/>
          </a:xfrm>
          <a:prstGeom prst="rect">
            <a:avLst/>
          </a:prstGeom>
          <a:solidFill>
            <a:srgbClr val="FFFFFF"/>
          </a:solidFill>
          <a:ln>
            <a:noFill/>
          </a:ln>
        </p:spPr>
      </p:sp>
      <p:pic>
        <p:nvPicPr>
          <p:cNvPr descr="Bfz1S9rCIAA5Meb.jpg" id="54" name="Google Shape;54;p4"/>
          <p:cNvPicPr preferRelativeResize="0"/>
          <p:nvPr/>
        </p:nvPicPr>
        <p:blipFill rotWithShape="1">
          <a:blip r:embed="rId3">
            <a:alphaModFix/>
          </a:blip>
          <a:srcRect b="0" l="8231" r="0" t="0"/>
          <a:stretch/>
        </p:blipFill>
        <p:spPr>
          <a:xfrm>
            <a:off x="3724200" y="545513"/>
            <a:ext cx="4983601" cy="40524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5"/>
          <p:cNvSpPr txBox="1"/>
          <p:nvPr>
            <p:ph type="title"/>
          </p:nvPr>
        </p:nvSpPr>
        <p:spPr>
          <a:xfrm>
            <a:off x="457200" y="205978"/>
            <a:ext cx="8229600" cy="8574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600"/>
              <a:buNone/>
            </a:pPr>
            <a:r>
              <a:rPr lang="en"/>
              <a:t>Who is deportable?</a:t>
            </a:r>
            <a:endParaRPr/>
          </a:p>
        </p:txBody>
      </p:sp>
      <p:sp>
        <p:nvSpPr>
          <p:cNvPr id="60" name="Google Shape;60;p5"/>
          <p:cNvSpPr txBox="1"/>
          <p:nvPr>
            <p:ph idx="1" type="body"/>
          </p:nvPr>
        </p:nvSpPr>
        <p:spPr>
          <a:xfrm>
            <a:off x="457200" y="983875"/>
            <a:ext cx="8229600" cy="3725700"/>
          </a:xfrm>
          <a:prstGeom prst="rect">
            <a:avLst/>
          </a:prstGeom>
          <a:noFill/>
          <a:ln>
            <a:noFill/>
          </a:ln>
        </p:spPr>
        <p:txBody>
          <a:bodyPr anchorCtr="0" anchor="t" bIns="91425" lIns="91425" spcFirstLastPara="1" rIns="91425" wrap="square" tIns="91425">
            <a:noAutofit/>
          </a:bodyPr>
          <a:lstStyle/>
          <a:p>
            <a:pPr indent="-419100" lvl="0" marL="457200" rtl="0" algn="l">
              <a:lnSpc>
                <a:spcPct val="100000"/>
              </a:lnSpc>
              <a:spcBef>
                <a:spcPts val="600"/>
              </a:spcBef>
              <a:spcAft>
                <a:spcPts val="0"/>
              </a:spcAft>
              <a:buSzPts val="3000"/>
              <a:buChar char="●"/>
            </a:pPr>
            <a:r>
              <a:rPr lang="en"/>
              <a:t>Legal permanent residents</a:t>
            </a:r>
            <a:endParaRPr/>
          </a:p>
          <a:p>
            <a:pPr indent="-419100" lvl="0" marL="457200" rtl="0" algn="l">
              <a:lnSpc>
                <a:spcPct val="100000"/>
              </a:lnSpc>
              <a:spcBef>
                <a:spcPts val="0"/>
              </a:spcBef>
              <a:spcAft>
                <a:spcPts val="0"/>
              </a:spcAft>
              <a:buSzPts val="3000"/>
              <a:buChar char="●"/>
            </a:pPr>
            <a:r>
              <a:rPr lang="en"/>
              <a:t>People with Temporary Protected Status</a:t>
            </a:r>
            <a:endParaRPr/>
          </a:p>
          <a:p>
            <a:pPr indent="-419100" lvl="0" marL="457200" rtl="0" algn="l">
              <a:lnSpc>
                <a:spcPct val="100000"/>
              </a:lnSpc>
              <a:spcBef>
                <a:spcPts val="0"/>
              </a:spcBef>
              <a:spcAft>
                <a:spcPts val="0"/>
              </a:spcAft>
              <a:buSzPts val="3000"/>
              <a:buChar char="●"/>
            </a:pPr>
            <a:r>
              <a:rPr lang="en"/>
              <a:t>People who qualify for Deferred Action for Childhood Arrivals (DACA)</a:t>
            </a:r>
            <a:endParaRPr/>
          </a:p>
          <a:p>
            <a:pPr indent="-419100" lvl="0" marL="457200" rtl="0" algn="l">
              <a:lnSpc>
                <a:spcPct val="100000"/>
              </a:lnSpc>
              <a:spcBef>
                <a:spcPts val="0"/>
              </a:spcBef>
              <a:spcAft>
                <a:spcPts val="0"/>
              </a:spcAft>
              <a:buSzPts val="3000"/>
              <a:buChar char="●"/>
            </a:pPr>
            <a:r>
              <a:rPr lang="en"/>
              <a:t>People with visas</a:t>
            </a:r>
            <a:endParaRPr/>
          </a:p>
          <a:p>
            <a:pPr indent="-419100" lvl="0" marL="457200" rtl="0" algn="l">
              <a:lnSpc>
                <a:spcPct val="100000"/>
              </a:lnSpc>
              <a:spcBef>
                <a:spcPts val="0"/>
              </a:spcBef>
              <a:spcAft>
                <a:spcPts val="0"/>
              </a:spcAft>
              <a:buSzPts val="3000"/>
              <a:buChar char="●"/>
            </a:pPr>
            <a:r>
              <a:rPr lang="en"/>
              <a:t>Undocumented</a:t>
            </a:r>
            <a:endParaRPr/>
          </a:p>
          <a:p>
            <a:pPr indent="-419100" lvl="0" marL="457200" rtl="0" algn="l">
              <a:lnSpc>
                <a:spcPct val="100000"/>
              </a:lnSpc>
              <a:spcBef>
                <a:spcPts val="0"/>
              </a:spcBef>
              <a:spcAft>
                <a:spcPts val="0"/>
              </a:spcAft>
              <a:buSzPts val="3000"/>
              <a:buChar char="●"/>
            </a:pPr>
            <a:r>
              <a:rPr b="1" lang="en"/>
              <a:t>Basically anyone who is not a U.S. citizen!</a:t>
            </a:r>
            <a:r>
              <a:rPr lang="en"/>
              <a:t>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6"/>
          <p:cNvSpPr txBox="1"/>
          <p:nvPr>
            <p:ph type="title"/>
          </p:nvPr>
        </p:nvSpPr>
        <p:spPr>
          <a:xfrm>
            <a:off x="457200" y="330875"/>
            <a:ext cx="8229600" cy="7365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600"/>
              <a:buNone/>
            </a:pPr>
            <a:r>
              <a:rPr lang="en"/>
              <a:t>Prosecutorial Discretion</a:t>
            </a:r>
            <a:endParaRPr/>
          </a:p>
        </p:txBody>
      </p:sp>
      <p:sp>
        <p:nvSpPr>
          <p:cNvPr id="66" name="Google Shape;66;p6"/>
          <p:cNvSpPr txBox="1"/>
          <p:nvPr>
            <p:ph idx="1" type="body"/>
          </p:nvPr>
        </p:nvSpPr>
        <p:spPr>
          <a:xfrm>
            <a:off x="457200" y="1067375"/>
            <a:ext cx="8229600" cy="3756300"/>
          </a:xfrm>
          <a:prstGeom prst="rect">
            <a:avLst/>
          </a:prstGeom>
          <a:noFill/>
          <a:ln>
            <a:noFill/>
          </a:ln>
        </p:spPr>
        <p:txBody>
          <a:bodyPr anchorCtr="0" anchor="t" bIns="91425" lIns="91425" spcFirstLastPara="1" rIns="91425" wrap="square" tIns="91425">
            <a:noAutofit/>
          </a:bodyPr>
          <a:lstStyle/>
          <a:p>
            <a:pPr indent="-393700" lvl="0" marL="457200" rtl="0" algn="l">
              <a:lnSpc>
                <a:spcPct val="100000"/>
              </a:lnSpc>
              <a:spcBef>
                <a:spcPts val="600"/>
              </a:spcBef>
              <a:spcAft>
                <a:spcPts val="0"/>
              </a:spcAft>
              <a:buSzPts val="2600"/>
              <a:buChar char="●"/>
            </a:pPr>
            <a:r>
              <a:rPr lang="en" sz="2600"/>
              <a:t>Long standing concept in enforcement about prioritizing resources to target “high priority” individuals or crimes, </a:t>
            </a:r>
            <a:endParaRPr sz="2600"/>
          </a:p>
          <a:p>
            <a:pPr indent="-393700" lvl="0" marL="457200" rtl="0" algn="l">
              <a:lnSpc>
                <a:spcPct val="100000"/>
              </a:lnSpc>
              <a:spcBef>
                <a:spcPts val="0"/>
              </a:spcBef>
              <a:spcAft>
                <a:spcPts val="0"/>
              </a:spcAft>
              <a:buSzPts val="2600"/>
              <a:buChar char="●"/>
            </a:pPr>
            <a:r>
              <a:rPr lang="en" sz="2600"/>
              <a:t>In immigration enforcement defined by memoranda, the most recent by DHS Secretary Jah Johnson,</a:t>
            </a:r>
            <a:endParaRPr sz="2600"/>
          </a:p>
          <a:p>
            <a:pPr indent="-393700" lvl="0" marL="457200" rtl="0" algn="l">
              <a:lnSpc>
                <a:spcPct val="100000"/>
              </a:lnSpc>
              <a:spcBef>
                <a:spcPts val="0"/>
              </a:spcBef>
              <a:spcAft>
                <a:spcPts val="0"/>
              </a:spcAft>
              <a:buSzPts val="2600"/>
              <a:buChar char="●"/>
            </a:pPr>
            <a:r>
              <a:rPr lang="en" sz="2600"/>
              <a:t>Who is considered “priority” changes based on definitions, political environment, our organizing</a:t>
            </a:r>
            <a:endParaRPr sz="26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pic>
        <p:nvPicPr>
          <p:cNvPr descr="Spurning furious Republicans, President Barack Obama unveiled expansive executive actions on immigration Thursday night to spare nearly 5 million people in the U.S. illegally from deportation. http://bit.ly/1yw4jCS" id="71" name="Google Shape;71;p7" title="Obama immigration speech - Nov. 20, 2014">
            <a:hlinkClick r:id="rId3"/>
          </p:cNvPr>
          <p:cNvPicPr preferRelativeResize="0"/>
          <p:nvPr/>
        </p:nvPicPr>
        <p:blipFill rotWithShape="1">
          <a:blip r:embed="rId4">
            <a:alphaModFix/>
          </a:blip>
          <a:srcRect b="0" l="0" r="0" t="0"/>
          <a:stretch/>
        </p:blipFill>
        <p:spPr>
          <a:xfrm>
            <a:off x="2001375" y="1163825"/>
            <a:ext cx="4572000" cy="3429000"/>
          </a:xfrm>
          <a:prstGeom prst="rect">
            <a:avLst/>
          </a:prstGeom>
          <a:noFill/>
          <a:ln>
            <a:noFill/>
          </a:ln>
        </p:spPr>
      </p:pic>
      <p:sp>
        <p:nvSpPr>
          <p:cNvPr id="72" name="Google Shape;72;p7"/>
          <p:cNvSpPr txBox="1"/>
          <p:nvPr/>
        </p:nvSpPr>
        <p:spPr>
          <a:xfrm>
            <a:off x="408750" y="386050"/>
            <a:ext cx="7505100" cy="6813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400"/>
              <a:buFont typeface="Arial"/>
              <a:buNone/>
            </a:pPr>
            <a:r>
              <a:rPr b="1" i="0" lang="en" sz="2400" u="none" cap="none" strike="noStrike">
                <a:solidFill>
                  <a:srgbClr val="000000"/>
                </a:solidFill>
                <a:latin typeface="Arial"/>
                <a:ea typeface="Arial"/>
                <a:cs typeface="Arial"/>
                <a:sym typeface="Arial"/>
              </a:rPr>
              <a:t>Maybe the President can explain it better</a:t>
            </a:r>
            <a:endParaRPr b="1" i="0" sz="2400" u="none" cap="none" strike="noStrik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8"/>
          <p:cNvSpPr txBox="1"/>
          <p:nvPr>
            <p:ph type="title"/>
          </p:nvPr>
        </p:nvSpPr>
        <p:spPr>
          <a:xfrm>
            <a:off x="457200" y="205978"/>
            <a:ext cx="8229600" cy="8574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600"/>
              <a:buNone/>
            </a:pPr>
            <a:r>
              <a:rPr lang="en" sz="2600"/>
              <a:t>DHS Secretary Johnson’s November 20th 2014 Memorandum</a:t>
            </a:r>
            <a:endParaRPr sz="2600"/>
          </a:p>
        </p:txBody>
      </p:sp>
      <p:pic>
        <p:nvPicPr>
          <p:cNvPr descr="Screen shot 2015-05-29 at 9.11.46 PM.png" id="78" name="Google Shape;78;p8"/>
          <p:cNvPicPr preferRelativeResize="0"/>
          <p:nvPr/>
        </p:nvPicPr>
        <p:blipFill rotWithShape="1">
          <a:blip r:embed="rId3">
            <a:alphaModFix/>
          </a:blip>
          <a:srcRect b="0" l="0" r="0" t="0"/>
          <a:stretch/>
        </p:blipFill>
        <p:spPr>
          <a:xfrm>
            <a:off x="4164650" y="849950"/>
            <a:ext cx="4813626" cy="4068075"/>
          </a:xfrm>
          <a:prstGeom prst="rect">
            <a:avLst/>
          </a:prstGeom>
          <a:noFill/>
          <a:ln>
            <a:noFill/>
          </a:ln>
        </p:spPr>
      </p:pic>
      <p:pic>
        <p:nvPicPr>
          <p:cNvPr descr="Screen shot 2015-05-29 at 9.08.37 PM.png" id="79" name="Google Shape;79;p8"/>
          <p:cNvPicPr preferRelativeResize="0"/>
          <p:nvPr/>
        </p:nvPicPr>
        <p:blipFill rotWithShape="1">
          <a:blip r:embed="rId4">
            <a:alphaModFix/>
          </a:blip>
          <a:srcRect b="0" l="7145" r="6348" t="0"/>
          <a:stretch/>
        </p:blipFill>
        <p:spPr>
          <a:xfrm>
            <a:off x="192150" y="1202136"/>
            <a:ext cx="3690375" cy="33637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9"/>
          <p:cNvSpPr txBox="1"/>
          <p:nvPr>
            <p:ph type="title"/>
          </p:nvPr>
        </p:nvSpPr>
        <p:spPr>
          <a:xfrm>
            <a:off x="457200" y="205978"/>
            <a:ext cx="8229600" cy="8574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600"/>
              <a:buNone/>
            </a:pPr>
            <a:r>
              <a:rPr lang="en"/>
              <a:t>A list of some of the priorities</a:t>
            </a:r>
            <a:endParaRPr/>
          </a:p>
        </p:txBody>
      </p:sp>
      <p:sp>
        <p:nvSpPr>
          <p:cNvPr id="85" name="Google Shape;85;p9"/>
          <p:cNvSpPr txBox="1"/>
          <p:nvPr>
            <p:ph idx="1" type="body"/>
          </p:nvPr>
        </p:nvSpPr>
        <p:spPr>
          <a:xfrm>
            <a:off x="457200" y="1200150"/>
            <a:ext cx="8229600" cy="3725700"/>
          </a:xfrm>
          <a:prstGeom prst="rect">
            <a:avLst/>
          </a:prstGeom>
          <a:noFill/>
          <a:ln>
            <a:noFill/>
          </a:ln>
        </p:spPr>
        <p:txBody>
          <a:bodyPr anchorCtr="0" anchor="t" bIns="91425" lIns="91425" spcFirstLastPara="1" rIns="91425" wrap="square" tIns="91425">
            <a:noAutofit/>
          </a:bodyPr>
          <a:lstStyle/>
          <a:p>
            <a:pPr indent="-393700" lvl="0" marL="457200" rtl="0" algn="l">
              <a:lnSpc>
                <a:spcPct val="100000"/>
              </a:lnSpc>
              <a:spcBef>
                <a:spcPts val="600"/>
              </a:spcBef>
              <a:spcAft>
                <a:spcPts val="0"/>
              </a:spcAft>
              <a:buSzPts val="2600"/>
              <a:buChar char="●"/>
            </a:pPr>
            <a:r>
              <a:rPr lang="en" sz="2600"/>
              <a:t>Those arrested at the border or ports of entry while attempting to enter the U.S.</a:t>
            </a:r>
            <a:endParaRPr sz="2600"/>
          </a:p>
          <a:p>
            <a:pPr indent="-393700" lvl="0" marL="457200" rtl="0" algn="l">
              <a:lnSpc>
                <a:spcPct val="100000"/>
              </a:lnSpc>
              <a:spcBef>
                <a:spcPts val="0"/>
              </a:spcBef>
              <a:spcAft>
                <a:spcPts val="0"/>
              </a:spcAft>
              <a:buSzPts val="2600"/>
              <a:buChar char="●"/>
            </a:pPr>
            <a:r>
              <a:rPr lang="en" sz="2600"/>
              <a:t>People with criminal convictions or felonies;</a:t>
            </a:r>
            <a:endParaRPr sz="2600"/>
          </a:p>
          <a:p>
            <a:pPr indent="-393700" lvl="0" marL="457200" rtl="0" algn="l">
              <a:lnSpc>
                <a:spcPct val="100000"/>
              </a:lnSpc>
              <a:spcBef>
                <a:spcPts val="0"/>
              </a:spcBef>
              <a:spcAft>
                <a:spcPts val="0"/>
              </a:spcAft>
              <a:buSzPts val="2600"/>
              <a:buChar char="●"/>
            </a:pPr>
            <a:r>
              <a:rPr lang="en" sz="2600"/>
              <a:t>People convicted of certain misdemeanors categorized by immigration as “aggravated felonies,” such as theft, filing a false tax return and failing to appear in court;</a:t>
            </a:r>
            <a:endParaRPr sz="2600"/>
          </a:p>
          <a:p>
            <a:pPr indent="-393700" lvl="0" marL="457200" rtl="0" algn="l">
              <a:lnSpc>
                <a:spcPct val="100000"/>
              </a:lnSpc>
              <a:spcBef>
                <a:spcPts val="0"/>
              </a:spcBef>
              <a:spcAft>
                <a:spcPts val="0"/>
              </a:spcAft>
              <a:buSzPts val="2600"/>
              <a:buChar char="●"/>
            </a:pPr>
            <a:r>
              <a:rPr lang="en" sz="2600"/>
              <a:t>People convicted of 3 or more misdemeanors;</a:t>
            </a:r>
            <a:endParaRPr sz="26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