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5323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9" r:id="rId3"/>
    <p:sldId id="261" r:id="rId4"/>
    <p:sldId id="273" r:id="rId5"/>
    <p:sldId id="315" r:id="rId6"/>
    <p:sldId id="316" r:id="rId7"/>
    <p:sldId id="319" r:id="rId8"/>
    <p:sldId id="294" r:id="rId9"/>
    <p:sldId id="275" r:id="rId10"/>
    <p:sldId id="262" r:id="rId11"/>
    <p:sldId id="277" r:id="rId12"/>
    <p:sldId id="274" r:id="rId13"/>
    <p:sldId id="318" r:id="rId14"/>
    <p:sldId id="284" r:id="rId15"/>
    <p:sldId id="263" r:id="rId16"/>
    <p:sldId id="264" r:id="rId17"/>
    <p:sldId id="281" r:id="rId18"/>
    <p:sldId id="295" r:id="rId19"/>
    <p:sldId id="299" r:id="rId20"/>
    <p:sldId id="311" r:id="rId21"/>
    <p:sldId id="298" r:id="rId22"/>
    <p:sldId id="300" r:id="rId23"/>
    <p:sldId id="301" r:id="rId24"/>
    <p:sldId id="303" r:id="rId25"/>
    <p:sldId id="297" r:id="rId26"/>
    <p:sldId id="296" r:id="rId27"/>
    <p:sldId id="307" r:id="rId28"/>
    <p:sldId id="305" r:id="rId29"/>
    <p:sldId id="306" r:id="rId30"/>
    <p:sldId id="308" r:id="rId31"/>
    <p:sldId id="304" r:id="rId32"/>
    <p:sldId id="293" r:id="rId33"/>
    <p:sldId id="309" r:id="rId34"/>
    <p:sldId id="310" r:id="rId35"/>
    <p:sldId id="317" r:id="rId3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selda Guillen" initials="GG" lastIdx="0" clrIdx="0">
    <p:extLst>
      <p:ext uri="{19B8F6BF-5375-455C-9EA6-DF929625EA0E}">
        <p15:presenceInfo xmlns:p15="http://schemas.microsoft.com/office/powerpoint/2012/main" userId="Griselda Guillen" providerId="None"/>
      </p:ext>
    </p:extLst>
  </p:cmAuthor>
  <p:cmAuthor id="2" name="Bettina Rodriguez Schlegel" initials="BRS" lastIdx="4" clrIdx="1">
    <p:extLst>
      <p:ext uri="{19B8F6BF-5375-455C-9EA6-DF929625EA0E}">
        <p15:presenceInfo xmlns:p15="http://schemas.microsoft.com/office/powerpoint/2012/main" userId="S-1-5-21-152961534-1310477522-618671499-11252" providerId="AD"/>
      </p:ext>
    </p:extLst>
  </p:cmAuthor>
  <p:cmAuthor id="3" name="Gladys Rivera-Martinez" initials="GR" lastIdx="3" clrIdx="2">
    <p:extLst>
      <p:ext uri="{19B8F6BF-5375-455C-9EA6-DF929625EA0E}">
        <p15:presenceInfo xmlns:p15="http://schemas.microsoft.com/office/powerpoint/2012/main" userId="S-1-5-21-152961534-1310477522-618671499-114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46B"/>
    <a:srgbClr val="FF0000"/>
    <a:srgbClr val="0B2BB5"/>
    <a:srgbClr val="262626"/>
    <a:srgbClr val="A59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BB5B28-08F0-4454-B164-4A53AD95DBD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0C5C2B-C1C8-4AA0-B532-2D89DC06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1EFD7A-5CE9-404A-9254-B17D4BB2386B}" type="datetimeFigureOut">
              <a:rPr lang="es-419" smtClean="0"/>
              <a:t>12/11/2019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3910F6-F764-4777-9441-A40F1BD381CB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0422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8704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1233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2007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55495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7705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13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46914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21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23104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30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621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33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873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37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4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10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9435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5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6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3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0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2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8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92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4" r:id="rId1"/>
    <p:sldLayoutId id="2147485325" r:id="rId2"/>
    <p:sldLayoutId id="2147485326" r:id="rId3"/>
    <p:sldLayoutId id="2147485327" r:id="rId4"/>
    <p:sldLayoutId id="2147485328" r:id="rId5"/>
    <p:sldLayoutId id="2147485329" r:id="rId6"/>
    <p:sldLayoutId id="2147485330" r:id="rId7"/>
    <p:sldLayoutId id="2147485331" r:id="rId8"/>
    <p:sldLayoutId id="2147485332" r:id="rId9"/>
    <p:sldLayoutId id="2147485333" r:id="rId10"/>
    <p:sldLayoutId id="2147485334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10033516" cy="4268965"/>
          </a:xfrm>
        </p:spPr>
        <p:txBody>
          <a:bodyPr>
            <a:normAutofit fontScale="90000"/>
          </a:bodyPr>
          <a:lstStyle/>
          <a:p>
            <a:r>
              <a:rPr lang="en-US" dirty="0"/>
              <a:t>¿Como </a:t>
            </a:r>
            <a:r>
              <a:rPr lang="en-US" dirty="0" smtClean="0"/>
              <a:t>SE </a:t>
            </a:r>
            <a:br>
              <a:rPr lang="en-US" dirty="0" smtClean="0"/>
            </a:br>
            <a:r>
              <a:rPr lang="en-US" dirty="0" smtClean="0"/>
              <a:t>Solicita </a:t>
            </a:r>
            <a:br>
              <a:rPr lang="en-US" dirty="0" smtClean="0"/>
            </a:br>
            <a:r>
              <a:rPr lang="es-419" dirty="0" smtClean="0"/>
              <a:t>la </a:t>
            </a:r>
            <a:r>
              <a:rPr lang="es-419" dirty="0"/>
              <a:t>Visa </a:t>
            </a:r>
            <a:r>
              <a:rPr lang="es-419" dirty="0" smtClean="0"/>
              <a:t>U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Esperanza </a:t>
            </a:r>
            <a:r>
              <a:rPr lang="en-US" dirty="0" smtClean="0"/>
              <a:t>Immigrant Rights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74" y="559678"/>
            <a:ext cx="3731070" cy="4952492"/>
          </a:xfrm>
        </p:spPr>
        <p:txBody>
          <a:bodyPr>
            <a:normAutofit/>
          </a:bodyPr>
          <a:lstStyle/>
          <a:p>
            <a:pPr algn="ctr"/>
            <a:r>
              <a:rPr lang="en-US" sz="4900" dirty="0" smtClean="0"/>
              <a:t>Los Requisitos</a:t>
            </a:r>
            <a:br>
              <a:rPr lang="en-US" sz="4900" dirty="0" smtClean="0"/>
            </a:br>
            <a:r>
              <a:rPr lang="en-US" sz="4900" dirty="0"/>
              <a:t/>
            </a:r>
            <a:br>
              <a:rPr lang="en-US" sz="4900" dirty="0"/>
            </a:br>
            <a:endParaRPr lang="es-419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7779" y="559677"/>
            <a:ext cx="6753389" cy="561653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700" dirty="0">
                <a:solidFill>
                  <a:schemeClr val="accent1"/>
                </a:solidFill>
              </a:rPr>
              <a:t>Víctima directa o indirecta de un delito ocurrido en los Estados </a:t>
            </a:r>
            <a:r>
              <a:rPr lang="es-ES" sz="2700" dirty="0" smtClean="0">
                <a:solidFill>
                  <a:schemeClr val="accent1"/>
                </a:solidFill>
              </a:rPr>
              <a:t>Unidos.</a:t>
            </a:r>
            <a:endParaRPr lang="es-ES" sz="2700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ES" sz="2700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700" dirty="0">
                <a:solidFill>
                  <a:schemeClr val="accent1"/>
                </a:solidFill>
              </a:rPr>
              <a:t>Crimen era una actividad criminal </a:t>
            </a:r>
            <a:r>
              <a:rPr lang="es-ES" sz="2700" dirty="0" smtClean="0">
                <a:solidFill>
                  <a:schemeClr val="accent1"/>
                </a:solidFill>
              </a:rPr>
              <a:t>elegible.</a:t>
            </a:r>
            <a:endParaRPr lang="es-ES" sz="2700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ES" sz="2700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700" dirty="0" smtClean="0">
                <a:solidFill>
                  <a:schemeClr val="accent1"/>
                </a:solidFill>
              </a:rPr>
              <a:t>Fue herido </a:t>
            </a:r>
            <a:r>
              <a:rPr lang="es-ES" sz="2700" dirty="0">
                <a:solidFill>
                  <a:schemeClr val="accent1"/>
                </a:solidFill>
              </a:rPr>
              <a:t>por el crimen; Y</a:t>
            </a:r>
          </a:p>
          <a:p>
            <a:pPr marL="514350" indent="-514350">
              <a:buFont typeface="+mj-lt"/>
              <a:buAutoNum type="arabicPeriod"/>
            </a:pPr>
            <a:endParaRPr lang="es-ES" sz="2700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700" dirty="0">
                <a:solidFill>
                  <a:schemeClr val="accent1"/>
                </a:solidFill>
              </a:rPr>
              <a:t>A</a:t>
            </a:r>
            <a:r>
              <a:rPr lang="es-ES" sz="2700" dirty="0" smtClean="0">
                <a:solidFill>
                  <a:schemeClr val="accent1"/>
                </a:solidFill>
              </a:rPr>
              <a:t>yudó</a:t>
            </a:r>
            <a:r>
              <a:rPr lang="es-ES" sz="2700" dirty="0">
                <a:solidFill>
                  <a:schemeClr val="accent1"/>
                </a:solidFill>
              </a:rPr>
              <a:t>, está ayudando, o hay una probabilidad de que usted ayudará, en la investigación o el enjuiciamiento del </a:t>
            </a:r>
            <a:r>
              <a:rPr lang="es-ES" sz="2700" dirty="0" smtClean="0">
                <a:solidFill>
                  <a:schemeClr val="accent1"/>
                </a:solidFill>
              </a:rPr>
              <a:t>delito.</a:t>
            </a:r>
            <a:endParaRPr lang="es-ES" sz="2700" dirty="0">
              <a:solidFill>
                <a:srgbClr val="FF0000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0" y="2606720"/>
            <a:ext cx="3196483" cy="2574944"/>
          </a:xfrm>
        </p:spPr>
      </p:pic>
    </p:spTree>
    <p:extLst>
      <p:ext uri="{BB962C8B-B14F-4D97-AF65-F5344CB8AC3E}">
        <p14:creationId xmlns:p14="http://schemas.microsoft.com/office/powerpoint/2010/main" val="20403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74" y="559678"/>
            <a:ext cx="4156758" cy="4952492"/>
          </a:xfrm>
        </p:spPr>
        <p:txBody>
          <a:bodyPr>
            <a:normAutofit/>
          </a:bodyPr>
          <a:lstStyle/>
          <a:p>
            <a:r>
              <a:rPr lang="es-US" sz="4800" dirty="0" smtClean="0"/>
              <a:t>Requisito 1:</a:t>
            </a:r>
            <a:r>
              <a:rPr lang="es-US" sz="4400" dirty="0" smtClean="0"/>
              <a:t/>
            </a:r>
            <a:br>
              <a:rPr lang="es-US" sz="4400" dirty="0" smtClean="0"/>
            </a:br>
            <a:endParaRPr lang="es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1179" y="679269"/>
            <a:ext cx="6379989" cy="5496942"/>
          </a:xfrm>
        </p:spPr>
        <p:txBody>
          <a:bodyPr>
            <a:noAutofit/>
          </a:bodyPr>
          <a:lstStyle/>
          <a:p>
            <a:r>
              <a:rPr lang="es-419" sz="4000" dirty="0" smtClean="0">
                <a:solidFill>
                  <a:schemeClr val="accent1"/>
                </a:solidFill>
              </a:rPr>
              <a:t>Fue la víctima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</a:rPr>
              <a:t>directa</a:t>
            </a:r>
            <a:r>
              <a:rPr lang="en-US" sz="4000" dirty="0" smtClean="0">
                <a:solidFill>
                  <a:schemeClr val="accent1"/>
                </a:solidFill>
              </a:rPr>
              <a:t> o </a:t>
            </a:r>
            <a:r>
              <a:rPr lang="en-US" sz="4000" dirty="0" err="1" smtClean="0">
                <a:solidFill>
                  <a:schemeClr val="accent1"/>
                </a:solidFill>
              </a:rPr>
              <a:t>indirecta</a:t>
            </a:r>
            <a:r>
              <a:rPr lang="es-419" sz="4000" dirty="0" smtClean="0">
                <a:solidFill>
                  <a:schemeClr val="accent1"/>
                </a:solidFill>
              </a:rPr>
              <a:t> de un delito</a:t>
            </a:r>
          </a:p>
          <a:p>
            <a:pPr marL="0" indent="0">
              <a:buNone/>
            </a:pPr>
            <a:endParaRPr lang="es-419" sz="4000" dirty="0" smtClean="0">
              <a:solidFill>
                <a:schemeClr val="accent1"/>
              </a:solidFill>
            </a:endParaRPr>
          </a:p>
          <a:p>
            <a:r>
              <a:rPr lang="es-419" sz="4000" dirty="0" smtClean="0">
                <a:solidFill>
                  <a:schemeClr val="accent1"/>
                </a:solidFill>
              </a:rPr>
              <a:t>El delito ocurrió dentro los Estados Unidos</a:t>
            </a:r>
          </a:p>
          <a:p>
            <a:pPr marL="402336" lvl="1" indent="0">
              <a:buNone/>
            </a:pPr>
            <a:endParaRPr lang="es-419" sz="3000" dirty="0">
              <a:solidFill>
                <a:schemeClr val="accent1"/>
              </a:solidFill>
            </a:endParaRPr>
          </a:p>
          <a:p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4" y="2083031"/>
            <a:ext cx="4034128" cy="26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74" y="559678"/>
            <a:ext cx="3731070" cy="4952492"/>
          </a:xfrm>
        </p:spPr>
        <p:txBody>
          <a:bodyPr/>
          <a:lstStyle/>
          <a:p>
            <a:r>
              <a:rPr lang="es-419" dirty="0" smtClean="0">
                <a:solidFill>
                  <a:srgbClr val="002060"/>
                </a:solidFill>
              </a:rPr>
              <a:t>Victima Directa o Indirecta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s-419" dirty="0" smtClean="0">
                <a:solidFill>
                  <a:srgbClr val="002060"/>
                </a:solidFill>
              </a:rPr>
              <a:t> </a:t>
            </a:r>
            <a:endParaRPr lang="es-419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1753" y="559678"/>
            <a:ext cx="6841709" cy="6024001"/>
          </a:xfrm>
        </p:spPr>
        <p:txBody>
          <a:bodyPr>
            <a:normAutofit/>
          </a:bodyPr>
          <a:lstStyle/>
          <a:p>
            <a:r>
              <a:rPr lang="es-419" sz="2400" b="1" dirty="0" smtClean="0">
                <a:solidFill>
                  <a:srgbClr val="002060"/>
                </a:solidFill>
              </a:rPr>
              <a:t>Directa</a:t>
            </a:r>
            <a:r>
              <a:rPr lang="es-419" sz="2400" dirty="0" smtClean="0">
                <a:solidFill>
                  <a:srgbClr val="002060"/>
                </a:solidFill>
              </a:rPr>
              <a:t>: usted directamente sufrió el daño </a:t>
            </a:r>
          </a:p>
          <a:p>
            <a:r>
              <a:rPr lang="es-419" sz="2400" b="1" dirty="0" smtClean="0">
                <a:solidFill>
                  <a:srgbClr val="002060"/>
                </a:solidFill>
              </a:rPr>
              <a:t>Indirecta</a:t>
            </a:r>
            <a:r>
              <a:rPr lang="es-419" sz="2400" dirty="0" smtClean="0">
                <a:solidFill>
                  <a:srgbClr val="002060"/>
                </a:solidFill>
              </a:rPr>
              <a:t>: si la víctima directa fue víctima de asesinato o homicidio involuntario, o es incapaz o incapacitado como resultado del crimen, entonces los siguientes miembros de la familia pueden calificar como una víctima indirecta:</a:t>
            </a:r>
          </a:p>
          <a:p>
            <a:pPr lvl="1"/>
            <a:r>
              <a:rPr lang="es-419" sz="2400" dirty="0" smtClean="0">
                <a:solidFill>
                  <a:srgbClr val="002060"/>
                </a:solidFill>
              </a:rPr>
              <a:t>Esposo/a,</a:t>
            </a:r>
          </a:p>
          <a:p>
            <a:pPr lvl="1"/>
            <a:r>
              <a:rPr lang="es-419" sz="2400" dirty="0" smtClean="0">
                <a:solidFill>
                  <a:srgbClr val="002060"/>
                </a:solidFill>
              </a:rPr>
              <a:t>Niños solteros menores de 21 años de edad</a:t>
            </a:r>
          </a:p>
          <a:p>
            <a:pPr lvl="1"/>
            <a:r>
              <a:rPr lang="es-419" sz="2400" dirty="0" smtClean="0">
                <a:solidFill>
                  <a:srgbClr val="002060"/>
                </a:solidFill>
              </a:rPr>
              <a:t>Padres, si la víctima era menor de 21 años de edad, y</a:t>
            </a:r>
          </a:p>
          <a:p>
            <a:pPr lvl="1"/>
            <a:r>
              <a:rPr lang="es-419" sz="2400" dirty="0" smtClean="0">
                <a:solidFill>
                  <a:srgbClr val="002060"/>
                </a:solidFill>
              </a:rPr>
              <a:t>Hermanos menores de 18 años, si la víctima era menor de 21 años de edad</a:t>
            </a:r>
            <a:endParaRPr lang="es-419" sz="2400" dirty="0">
              <a:solidFill>
                <a:srgbClr val="002060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11" y="3390623"/>
            <a:ext cx="2152650" cy="2124075"/>
          </a:xfrm>
        </p:spPr>
      </p:pic>
    </p:spTree>
    <p:extLst>
      <p:ext uri="{BB962C8B-B14F-4D97-AF65-F5344CB8AC3E}">
        <p14:creationId xmlns:p14="http://schemas.microsoft.com/office/powerpoint/2010/main" val="34105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73" y="559678"/>
            <a:ext cx="4110177" cy="4952492"/>
          </a:xfrm>
        </p:spPr>
        <p:txBody>
          <a:bodyPr>
            <a:normAutofit/>
          </a:bodyPr>
          <a:lstStyle/>
          <a:p>
            <a:r>
              <a:rPr lang="es-419" sz="5400" dirty="0">
                <a:solidFill>
                  <a:srgbClr val="002060"/>
                </a:solidFill>
              </a:rPr>
              <a:t>Requisito </a:t>
            </a:r>
            <a:r>
              <a:rPr lang="en-US" sz="5400" dirty="0" smtClean="0">
                <a:solidFill>
                  <a:srgbClr val="002060"/>
                </a:solidFill>
              </a:rPr>
              <a:t>2: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s-419" dirty="0" smtClean="0">
                <a:solidFill>
                  <a:srgbClr val="002060"/>
                </a:solidFill>
              </a:rPr>
              <a:t> </a:t>
            </a:r>
            <a:endParaRPr lang="es-419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3886" y="801188"/>
            <a:ext cx="6549576" cy="5782491"/>
          </a:xfrm>
        </p:spPr>
        <p:txBody>
          <a:bodyPr>
            <a:normAutofit/>
          </a:bodyPr>
          <a:lstStyle/>
          <a:p>
            <a:r>
              <a:rPr lang="es-419" sz="3200" dirty="0">
                <a:solidFill>
                  <a:srgbClr val="002060"/>
                </a:solidFill>
              </a:rPr>
              <a:t>Actividades criminales elegibles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E</a:t>
            </a:r>
            <a:r>
              <a:rPr lang="es-419" sz="3200" dirty="0" err="1" smtClean="0">
                <a:solidFill>
                  <a:srgbClr val="002060"/>
                </a:solidFill>
              </a:rPr>
              <a:t>jemplos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endParaRPr lang="es-419" sz="3200" dirty="0">
              <a:solidFill>
                <a:srgbClr val="002060"/>
              </a:solidFill>
            </a:endParaRPr>
          </a:p>
          <a:p>
            <a:pPr lvl="1"/>
            <a:r>
              <a:rPr lang="es-419" sz="2800" dirty="0" smtClean="0">
                <a:solidFill>
                  <a:srgbClr val="002060"/>
                </a:solidFill>
              </a:rPr>
              <a:t>Ac</a:t>
            </a:r>
            <a:r>
              <a:rPr lang="en-US" sz="2800" dirty="0" err="1" smtClean="0">
                <a:solidFill>
                  <a:srgbClr val="002060"/>
                </a:solidFill>
              </a:rPr>
              <a:t>oso</a:t>
            </a:r>
            <a:r>
              <a:rPr lang="es-419" sz="2800" dirty="0" smtClean="0">
                <a:solidFill>
                  <a:srgbClr val="002060"/>
                </a:solidFill>
              </a:rPr>
              <a:t>, </a:t>
            </a:r>
            <a:r>
              <a:rPr lang="es-419" sz="2800" dirty="0">
                <a:solidFill>
                  <a:srgbClr val="002060"/>
                </a:solidFill>
              </a:rPr>
              <a:t>agresión con arma, </a:t>
            </a:r>
            <a:r>
              <a:rPr lang="es-419" sz="2800" dirty="0" smtClean="0">
                <a:solidFill>
                  <a:srgbClr val="002060"/>
                </a:solidFill>
              </a:rPr>
              <a:t>asesinato, explotación </a:t>
            </a:r>
            <a:r>
              <a:rPr lang="es-419" sz="2800" dirty="0">
                <a:solidFill>
                  <a:srgbClr val="002060"/>
                </a:solidFill>
              </a:rPr>
              <a:t>sexual, extorsión, </a:t>
            </a:r>
            <a:r>
              <a:rPr lang="es-419" sz="2800" dirty="0" smtClean="0">
                <a:solidFill>
                  <a:srgbClr val="002060"/>
                </a:solidFill>
              </a:rPr>
              <a:t>homicidio </a:t>
            </a:r>
            <a:r>
              <a:rPr lang="es-419" sz="2800" dirty="0">
                <a:solidFill>
                  <a:srgbClr val="002060"/>
                </a:solidFill>
              </a:rPr>
              <a:t>involuntario, </a:t>
            </a:r>
            <a:r>
              <a:rPr lang="es-419" sz="2800" dirty="0" smtClean="0">
                <a:solidFill>
                  <a:srgbClr val="002060"/>
                </a:solidFill>
              </a:rPr>
              <a:t>prostitución</a:t>
            </a:r>
            <a:r>
              <a:rPr lang="es-419" sz="2800" dirty="0">
                <a:solidFill>
                  <a:srgbClr val="002060"/>
                </a:solidFill>
              </a:rPr>
              <a:t>, </a:t>
            </a:r>
            <a:r>
              <a:rPr lang="es-419" sz="2800" dirty="0" smtClean="0">
                <a:solidFill>
                  <a:srgbClr val="002060"/>
                </a:solidFill>
              </a:rPr>
              <a:t>secuestro</a:t>
            </a:r>
            <a:r>
              <a:rPr lang="es-419" sz="2800" dirty="0">
                <a:solidFill>
                  <a:srgbClr val="002060"/>
                </a:solidFill>
              </a:rPr>
              <a:t>, </a:t>
            </a:r>
            <a:r>
              <a:rPr lang="es-419" sz="2800" dirty="0" smtClean="0">
                <a:solidFill>
                  <a:srgbClr val="002060"/>
                </a:solidFill>
              </a:rPr>
              <a:t>tortura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s-419" sz="2800" dirty="0" smtClean="0">
                <a:solidFill>
                  <a:srgbClr val="002060"/>
                </a:solidFill>
              </a:rPr>
              <a:t>violencia </a:t>
            </a:r>
            <a:r>
              <a:rPr lang="es-419" sz="2800" dirty="0">
                <a:solidFill>
                  <a:srgbClr val="002060"/>
                </a:solidFill>
              </a:rPr>
              <a:t>doméstica </a:t>
            </a:r>
            <a:endParaRPr lang="en-US" sz="2800" dirty="0" smtClean="0">
              <a:solidFill>
                <a:srgbClr val="002060"/>
              </a:solidFill>
            </a:endParaRPr>
          </a:p>
          <a:p>
            <a:pPr lvl="1"/>
            <a:r>
              <a:rPr lang="es-419" sz="2800" dirty="0" smtClean="0">
                <a:solidFill>
                  <a:srgbClr val="002060"/>
                </a:solidFill>
              </a:rPr>
              <a:t>Intento o conspiración para cometer uno de estos delitos</a:t>
            </a:r>
          </a:p>
          <a:p>
            <a:pPr lvl="1"/>
            <a:r>
              <a:rPr lang="es-419" sz="2800" dirty="0" smtClean="0">
                <a:solidFill>
                  <a:srgbClr val="002060"/>
                </a:solidFill>
              </a:rPr>
              <a:t>Delitos </a:t>
            </a:r>
            <a:r>
              <a:rPr lang="es-419" sz="2800" dirty="0">
                <a:solidFill>
                  <a:srgbClr val="002060"/>
                </a:solidFill>
              </a:rPr>
              <a:t>similares (comparación</a:t>
            </a:r>
            <a:r>
              <a:rPr lang="es-419" sz="2800" dirty="0" smtClean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1" y="3150824"/>
            <a:ext cx="3894450" cy="24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80" y="701431"/>
            <a:ext cx="3931232" cy="4952492"/>
          </a:xfrm>
        </p:spPr>
        <p:txBody>
          <a:bodyPr>
            <a:normAutofit/>
          </a:bodyPr>
          <a:lstStyle/>
          <a:p>
            <a:r>
              <a:rPr lang="es-419" sz="4800" dirty="0">
                <a:solidFill>
                  <a:srgbClr val="002060"/>
                </a:solidFill>
              </a:rPr>
              <a:t>Requisito </a:t>
            </a:r>
            <a:r>
              <a:rPr lang="en-US" sz="4800" dirty="0">
                <a:solidFill>
                  <a:srgbClr val="002060"/>
                </a:solidFill>
              </a:rPr>
              <a:t>3</a:t>
            </a:r>
            <a:r>
              <a:rPr lang="es-419" sz="4800" dirty="0" smtClean="0">
                <a:solidFill>
                  <a:srgbClr val="002060"/>
                </a:solidFill>
              </a:rPr>
              <a:t>:</a:t>
            </a:r>
            <a:r>
              <a:rPr lang="es-419" sz="4800" dirty="0">
                <a:solidFill>
                  <a:srgbClr val="002060"/>
                </a:solidFill>
              </a:rPr>
              <a:t/>
            </a:r>
            <a:br>
              <a:rPr lang="es-419" sz="4800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s-419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9680" y="872639"/>
            <a:ext cx="5923476" cy="5260256"/>
          </a:xfrm>
        </p:spPr>
        <p:txBody>
          <a:bodyPr>
            <a:normAutofit/>
          </a:bodyPr>
          <a:lstStyle/>
          <a:p>
            <a:r>
              <a:rPr lang="es-419" sz="3200" dirty="0" smtClean="0">
                <a:solidFill>
                  <a:schemeClr val="accent1"/>
                </a:solidFill>
              </a:rPr>
              <a:t>Sufrido daño sustancial resulta</a:t>
            </a:r>
            <a:r>
              <a:rPr lang="en-US" sz="3200" dirty="0" smtClean="0">
                <a:solidFill>
                  <a:schemeClr val="accent1"/>
                </a:solidFill>
              </a:rPr>
              <a:t>n</a:t>
            </a:r>
            <a:r>
              <a:rPr lang="es-419" sz="3200" dirty="0" smtClean="0">
                <a:solidFill>
                  <a:schemeClr val="accent1"/>
                </a:solidFill>
              </a:rPr>
              <a:t>do </a:t>
            </a:r>
            <a:r>
              <a:rPr lang="es-419" sz="3200" dirty="0">
                <a:solidFill>
                  <a:schemeClr val="accent1"/>
                </a:solidFill>
              </a:rPr>
              <a:t>de haber sido una </a:t>
            </a:r>
            <a:r>
              <a:rPr lang="es-419" sz="3200" dirty="0" smtClean="0">
                <a:solidFill>
                  <a:schemeClr val="accent1"/>
                </a:solidFill>
              </a:rPr>
              <a:t>víctima</a:t>
            </a:r>
            <a:endParaRPr lang="en-US" sz="3200" dirty="0" smtClean="0">
              <a:solidFill>
                <a:schemeClr val="accent1"/>
              </a:solidFill>
            </a:endParaRPr>
          </a:p>
          <a:p>
            <a:pPr lvl="1"/>
            <a:r>
              <a:rPr lang="es-419" sz="3200" dirty="0" smtClean="0">
                <a:solidFill>
                  <a:srgbClr val="002060"/>
                </a:solidFill>
              </a:rPr>
              <a:t>Tiene </a:t>
            </a:r>
            <a:r>
              <a:rPr lang="es-419" sz="3200" dirty="0">
                <a:solidFill>
                  <a:srgbClr val="002060"/>
                </a:solidFill>
              </a:rPr>
              <a:t>que haber sufrido daño físico o mental, o ambos</a:t>
            </a:r>
          </a:p>
          <a:p>
            <a:pPr lvl="1"/>
            <a:r>
              <a:rPr lang="es-419" sz="3200" dirty="0" smtClean="0">
                <a:solidFill>
                  <a:srgbClr val="002060"/>
                </a:solidFill>
              </a:rPr>
              <a:t>No </a:t>
            </a:r>
            <a:r>
              <a:rPr lang="es-419" sz="3200" dirty="0">
                <a:solidFill>
                  <a:srgbClr val="002060"/>
                </a:solidFill>
              </a:rPr>
              <a:t>importa si el daño ocurre en sólo un hecho o sobre un periodo de tiempo</a:t>
            </a:r>
          </a:p>
          <a:p>
            <a:pPr lv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2" y="2038120"/>
            <a:ext cx="4050759" cy="27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3783875" cy="495249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Ejemplos</a:t>
            </a:r>
            <a:r>
              <a:rPr lang="en-US" sz="4800" dirty="0">
                <a:solidFill>
                  <a:srgbClr val="002060"/>
                </a:solidFill>
              </a:rPr>
              <a:t>:</a:t>
            </a:r>
            <a:r>
              <a:rPr lang="en-US" sz="4800" dirty="0" smtClean="0">
                <a:solidFill>
                  <a:srgbClr val="002060"/>
                </a:solidFill>
              </a:rPr>
              <a:t/>
            </a:r>
            <a:br>
              <a:rPr lang="en-US" sz="4800" dirty="0" smtClean="0">
                <a:solidFill>
                  <a:srgbClr val="002060"/>
                </a:solidFill>
              </a:rPr>
            </a:br>
            <a:r>
              <a:rPr lang="pt-BR" sz="4800" dirty="0" smtClean="0">
                <a:solidFill>
                  <a:srgbClr val="002060"/>
                </a:solidFill>
              </a:rPr>
              <a:t>Daño </a:t>
            </a:r>
            <a:r>
              <a:rPr lang="pt-BR" sz="4800" dirty="0">
                <a:solidFill>
                  <a:srgbClr val="002060"/>
                </a:solidFill>
              </a:rPr>
              <a:t>físico o mental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0159" y="332509"/>
            <a:ext cx="5726850" cy="5844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1B346B"/>
                </a:solidFill>
              </a:rPr>
              <a:t>¿ </a:t>
            </a:r>
            <a:r>
              <a:rPr lang="es-419" sz="3200" dirty="0" smtClean="0">
                <a:solidFill>
                  <a:srgbClr val="002060"/>
                </a:solidFill>
              </a:rPr>
              <a:t>Usted </a:t>
            </a:r>
            <a:r>
              <a:rPr lang="es-419" sz="3200" dirty="0">
                <a:solidFill>
                  <a:srgbClr val="002060"/>
                </a:solidFill>
              </a:rPr>
              <a:t>tuvo dolor</a:t>
            </a:r>
            <a:r>
              <a:rPr lang="es-419" sz="3200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endParaRPr lang="es-419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1B346B"/>
                </a:solidFill>
                <a:ea typeface="+mj-ea"/>
                <a:cs typeface="+mj-cs"/>
              </a:rPr>
              <a:t>¿</a:t>
            </a:r>
            <a:r>
              <a:rPr lang="es-419" sz="3200" dirty="0" smtClean="0">
                <a:solidFill>
                  <a:srgbClr val="002060"/>
                </a:solidFill>
              </a:rPr>
              <a:t>Tuvo </a:t>
            </a:r>
            <a:r>
              <a:rPr lang="es-419" sz="3200" dirty="0">
                <a:solidFill>
                  <a:srgbClr val="002060"/>
                </a:solidFill>
              </a:rPr>
              <a:t>que consultar con un médico</a:t>
            </a:r>
            <a:r>
              <a:rPr lang="es-419" sz="3200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endParaRPr lang="es-419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1B346B"/>
                </a:solidFill>
              </a:rPr>
              <a:t>¿ </a:t>
            </a:r>
            <a:r>
              <a:rPr lang="es-419" sz="3200" dirty="0" smtClean="0">
                <a:solidFill>
                  <a:srgbClr val="002060"/>
                </a:solidFill>
              </a:rPr>
              <a:t>Tuvo </a:t>
            </a:r>
            <a:r>
              <a:rPr lang="es-419" sz="3200" dirty="0">
                <a:solidFill>
                  <a:srgbClr val="002060"/>
                </a:solidFill>
              </a:rPr>
              <a:t>que consultar un terapista</a:t>
            </a:r>
            <a:r>
              <a:rPr lang="es-419" sz="3200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endParaRPr lang="es-419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1B346B"/>
                </a:solidFill>
              </a:rPr>
              <a:t>¿ </a:t>
            </a:r>
            <a:r>
              <a:rPr lang="es-419" sz="3200" dirty="0" smtClean="0">
                <a:solidFill>
                  <a:srgbClr val="002060"/>
                </a:solidFill>
              </a:rPr>
              <a:t>Todavía </a:t>
            </a:r>
            <a:r>
              <a:rPr lang="es-419" sz="3200" dirty="0">
                <a:solidFill>
                  <a:srgbClr val="002060"/>
                </a:solidFill>
              </a:rPr>
              <a:t>está herido o adolorido?</a:t>
            </a:r>
          </a:p>
          <a:p>
            <a:endParaRPr lang="es-US" sz="32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0" y="3030909"/>
            <a:ext cx="4229834" cy="26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8770"/>
            <a:ext cx="4042756" cy="4823399"/>
          </a:xfrm>
        </p:spPr>
        <p:txBody>
          <a:bodyPr>
            <a:normAutofit/>
          </a:bodyPr>
          <a:lstStyle/>
          <a:p>
            <a:pPr algn="l"/>
            <a:r>
              <a:rPr lang="en-US" sz="4800" dirty="0" err="1" smtClean="0"/>
              <a:t>Requisito</a:t>
            </a:r>
            <a:r>
              <a:rPr lang="en-US" sz="4800" dirty="0" smtClean="0"/>
              <a:t>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2450" y="688771"/>
            <a:ext cx="5627345" cy="5552898"/>
          </a:xfrm>
        </p:spPr>
        <p:txBody>
          <a:bodyPr>
            <a:noAutofit/>
          </a:bodyPr>
          <a:lstStyle/>
          <a:p>
            <a:r>
              <a:rPr lang="es-419" sz="3000" dirty="0" smtClean="0">
                <a:solidFill>
                  <a:schemeClr val="accent1"/>
                </a:solidFill>
              </a:rPr>
              <a:t>Debe que haber ayudado a las autoridades </a:t>
            </a:r>
          </a:p>
          <a:p>
            <a:pPr lvl="1"/>
            <a:r>
              <a:rPr lang="es-419" sz="3000" dirty="0" smtClean="0">
                <a:solidFill>
                  <a:schemeClr val="accent1"/>
                </a:solidFill>
              </a:rPr>
              <a:t>El mínimo, reportó el delito a la policía</a:t>
            </a:r>
          </a:p>
          <a:p>
            <a:r>
              <a:rPr lang="es-419" sz="3000" dirty="0" smtClean="0">
                <a:solidFill>
                  <a:schemeClr val="accent1"/>
                </a:solidFill>
              </a:rPr>
              <a:t>Para obtener una V</a:t>
            </a:r>
            <a:r>
              <a:rPr lang="en-US" sz="3000" dirty="0" err="1" smtClean="0">
                <a:solidFill>
                  <a:schemeClr val="accent1"/>
                </a:solidFill>
              </a:rPr>
              <a:t>isa</a:t>
            </a:r>
            <a:r>
              <a:rPr lang="es-419" sz="3000" dirty="0" smtClean="0">
                <a:solidFill>
                  <a:schemeClr val="accent1"/>
                </a:solidFill>
              </a:rPr>
              <a:t> U, las autoridades tienen que confirmar que usted aportó ayuda (I-918 Suplemento B)</a:t>
            </a:r>
          </a:p>
          <a:p>
            <a:r>
              <a:rPr lang="es-419" sz="3000" dirty="0" smtClean="0">
                <a:solidFill>
                  <a:schemeClr val="accent1"/>
                </a:solidFill>
              </a:rPr>
              <a:t>Si ellos piden su ayuda en el caso, usted los tiene que ayudar</a:t>
            </a:r>
          </a:p>
          <a:p>
            <a:endParaRPr lang="es-419" sz="4000" dirty="0" smtClean="0">
              <a:solidFill>
                <a:schemeClr val="accent1"/>
              </a:solidFill>
            </a:endParaRPr>
          </a:p>
          <a:p>
            <a:endParaRPr lang="es-419" sz="4000" dirty="0" smtClean="0">
              <a:solidFill>
                <a:schemeClr val="accent1"/>
              </a:solidFill>
            </a:endParaRPr>
          </a:p>
          <a:p>
            <a:endParaRPr lang="es-419" sz="40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5" y="2343741"/>
            <a:ext cx="3379763" cy="2332037"/>
          </a:xfrm>
        </p:spPr>
      </p:pic>
    </p:spTree>
    <p:extLst>
      <p:ext uri="{BB962C8B-B14F-4D97-AF65-F5344CB8AC3E}">
        <p14:creationId xmlns:p14="http://schemas.microsoft.com/office/powerpoint/2010/main" val="5921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Ó</a:t>
            </a:r>
            <a:r>
              <a:rPr lang="en-US" dirty="0" err="1" smtClean="0">
                <a:solidFill>
                  <a:schemeClr val="tx1"/>
                </a:solidFill>
              </a:rPr>
              <a:t>mo</a:t>
            </a:r>
            <a:r>
              <a:rPr lang="en-US" dirty="0" smtClean="0">
                <a:solidFill>
                  <a:schemeClr val="tx1"/>
                </a:solidFill>
              </a:rPr>
              <a:t> Solicitar la visa U?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4499811" cy="4952492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</a:rPr>
              <a:t>Formularios</a:t>
            </a:r>
            <a:r>
              <a:rPr lang="en-US" sz="4800" dirty="0" smtClean="0">
                <a:solidFill>
                  <a:srgbClr val="002060"/>
                </a:solidFill>
              </a:rPr>
              <a:t>: Documentos que </a:t>
            </a:r>
            <a:r>
              <a:rPr lang="en-US" sz="4800" b="1" u="sng" dirty="0" smtClean="0">
                <a:solidFill>
                  <a:srgbClr val="002060"/>
                </a:solidFill>
              </a:rPr>
              <a:t>necesita</a:t>
            </a:r>
            <a:endParaRPr lang="en-US" sz="4800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7577" y="540627"/>
            <a:ext cx="5620859" cy="5926675"/>
          </a:xfrm>
        </p:spPr>
        <p:txBody>
          <a:bodyPr>
            <a:noAutofit/>
          </a:bodyPr>
          <a:lstStyle/>
          <a:p>
            <a:r>
              <a:rPr lang="es-419" sz="2800" dirty="0" smtClean="0">
                <a:solidFill>
                  <a:srgbClr val="002060"/>
                </a:solidFill>
              </a:rPr>
              <a:t>Reporte de la policía</a:t>
            </a:r>
          </a:p>
          <a:p>
            <a:r>
              <a:rPr lang="es-419" sz="2800" dirty="0" smtClean="0">
                <a:solidFill>
                  <a:srgbClr val="002060"/>
                </a:solidFill>
              </a:rPr>
              <a:t>I-918 </a:t>
            </a:r>
            <a:r>
              <a:rPr lang="es-419" sz="2800" i="1" dirty="0" smtClean="0">
                <a:solidFill>
                  <a:srgbClr val="002060"/>
                </a:solidFill>
              </a:rPr>
              <a:t>(forma principal)</a:t>
            </a:r>
          </a:p>
          <a:p>
            <a:r>
              <a:rPr lang="es-419" sz="2800" dirty="0" smtClean="0">
                <a:solidFill>
                  <a:srgbClr val="002060"/>
                </a:solidFill>
              </a:rPr>
              <a:t>I-918 A </a:t>
            </a:r>
          </a:p>
          <a:p>
            <a:r>
              <a:rPr lang="es-419" sz="2800" dirty="0" smtClean="0">
                <a:solidFill>
                  <a:srgbClr val="002060"/>
                </a:solidFill>
              </a:rPr>
              <a:t>I-918 B</a:t>
            </a:r>
          </a:p>
          <a:p>
            <a:r>
              <a:rPr lang="es-419" sz="2800" dirty="0" smtClean="0">
                <a:solidFill>
                  <a:srgbClr val="002060"/>
                </a:solidFill>
              </a:rPr>
              <a:t>I-765</a:t>
            </a:r>
          </a:p>
          <a:p>
            <a:r>
              <a:rPr lang="es-419" sz="2800" dirty="0" smtClean="0">
                <a:solidFill>
                  <a:srgbClr val="002060"/>
                </a:solidFill>
              </a:rPr>
              <a:t>I-192</a:t>
            </a:r>
          </a:p>
          <a:p>
            <a:r>
              <a:rPr lang="es-419" sz="2800" dirty="0" smtClean="0">
                <a:solidFill>
                  <a:srgbClr val="002060"/>
                </a:solidFill>
              </a:rPr>
              <a:t>Declaración personal</a:t>
            </a:r>
          </a:p>
          <a:p>
            <a:r>
              <a:rPr lang="es-419" sz="2800" dirty="0" smtClean="0">
                <a:solidFill>
                  <a:srgbClr val="002060"/>
                </a:solidFill>
              </a:rPr>
              <a:t>Cartas de apoyo</a:t>
            </a:r>
          </a:p>
          <a:p>
            <a:r>
              <a:rPr lang="es-419" sz="2800" dirty="0" smtClean="0">
                <a:solidFill>
                  <a:srgbClr val="002060"/>
                </a:solidFill>
              </a:rPr>
              <a:t>Documentos de identidad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US" sz="3200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1" y="3024786"/>
            <a:ext cx="2892855" cy="26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9066"/>
            <a:ext cx="3833906" cy="4952492"/>
          </a:xfrm>
        </p:spPr>
        <p:txBody>
          <a:bodyPr/>
          <a:lstStyle/>
          <a:p>
            <a:r>
              <a:rPr lang="en-US" dirty="0" err="1" smtClean="0"/>
              <a:t>Formularios</a:t>
            </a:r>
            <a:r>
              <a:rPr lang="en-US" dirty="0" smtClean="0"/>
              <a:t> que necesita: </a:t>
            </a:r>
            <a:br>
              <a:rPr lang="en-US" dirty="0" smtClean="0"/>
            </a:br>
            <a:r>
              <a:rPr lang="en-US" b="1" dirty="0" smtClean="0"/>
              <a:t>I-918 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9065"/>
            <a:ext cx="6248398" cy="5971071"/>
          </a:xfrm>
        </p:spPr>
        <p:txBody>
          <a:bodyPr>
            <a:normAutofit fontScale="85000" lnSpcReduction="20000"/>
          </a:bodyPr>
          <a:lstStyle/>
          <a:p>
            <a:r>
              <a:rPr lang="es-419" sz="3000" dirty="0" smtClean="0">
                <a:solidFill>
                  <a:srgbClr val="002060"/>
                </a:solidFill>
              </a:rPr>
              <a:t>Petición para los miembros de su familia</a:t>
            </a:r>
            <a:endParaRPr lang="en-US" sz="3000" dirty="0" smtClean="0">
              <a:solidFill>
                <a:srgbClr val="002060"/>
              </a:solidFill>
            </a:endParaRPr>
          </a:p>
          <a:p>
            <a:r>
              <a:rPr lang="en-US" sz="3000" dirty="0" smtClean="0">
                <a:solidFill>
                  <a:srgbClr val="002060"/>
                </a:solidFill>
              </a:rPr>
              <a:t>Lo </a:t>
            </a:r>
            <a:r>
              <a:rPr lang="en-US" sz="3000" dirty="0" err="1" smtClean="0">
                <a:solidFill>
                  <a:srgbClr val="002060"/>
                </a:solidFill>
              </a:rPr>
              <a:t>puede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e</a:t>
            </a:r>
            <a:r>
              <a:rPr lang="en-US" sz="3000" dirty="0" err="1" smtClean="0">
                <a:solidFill>
                  <a:srgbClr val="002060"/>
                </a:solidFill>
              </a:rPr>
              <a:t>ntregar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>
                <a:solidFill>
                  <a:srgbClr val="002060"/>
                </a:solidFill>
              </a:rPr>
              <a:t>a</a:t>
            </a:r>
            <a:r>
              <a:rPr lang="es-419" sz="3000" dirty="0" smtClean="0">
                <a:solidFill>
                  <a:srgbClr val="002060"/>
                </a:solidFill>
              </a:rPr>
              <a:t>l mismo tiempo que la solicitud principal</a:t>
            </a:r>
            <a:endParaRPr lang="en-US" sz="3000" dirty="0" smtClean="0">
              <a:solidFill>
                <a:srgbClr val="002060"/>
              </a:solidFill>
            </a:endParaRPr>
          </a:p>
          <a:p>
            <a:pPr lvl="1"/>
            <a:r>
              <a:rPr lang="en-US" sz="3000" dirty="0" smtClean="0">
                <a:solidFill>
                  <a:srgbClr val="002060"/>
                </a:solidFill>
              </a:rPr>
              <a:t>Si el </a:t>
            </a:r>
            <a:r>
              <a:rPr lang="en-US" sz="3000" dirty="0">
                <a:solidFill>
                  <a:srgbClr val="002060"/>
                </a:solidFill>
              </a:rPr>
              <a:t>p</a:t>
            </a:r>
            <a:r>
              <a:rPr lang="es-419" sz="3000" dirty="0" err="1" smtClean="0">
                <a:solidFill>
                  <a:srgbClr val="002060"/>
                </a:solidFill>
              </a:rPr>
              <a:t>rincipal</a:t>
            </a:r>
            <a:r>
              <a:rPr lang="es-419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smtClean="0">
                <a:solidFill>
                  <a:srgbClr val="002060"/>
                </a:solidFill>
              </a:rPr>
              <a:t>tiene </a:t>
            </a:r>
            <a:r>
              <a:rPr lang="es-419" sz="3000" dirty="0" smtClean="0">
                <a:solidFill>
                  <a:srgbClr val="002060"/>
                </a:solidFill>
              </a:rPr>
              <a:t>menos </a:t>
            </a:r>
            <a:r>
              <a:rPr lang="es-419" sz="3000" dirty="0">
                <a:solidFill>
                  <a:srgbClr val="002060"/>
                </a:solidFill>
              </a:rPr>
              <a:t>de 21 años puede </a:t>
            </a:r>
            <a:r>
              <a:rPr lang="es-419" sz="3000" dirty="0" smtClean="0">
                <a:solidFill>
                  <a:srgbClr val="002060"/>
                </a:solidFill>
              </a:rPr>
              <a:t>solicitar</a:t>
            </a:r>
            <a:r>
              <a:rPr lang="en-US" sz="3000" dirty="0" smtClean="0">
                <a:solidFill>
                  <a:srgbClr val="002060"/>
                </a:solidFill>
              </a:rPr>
              <a:t>:</a:t>
            </a:r>
          </a:p>
          <a:p>
            <a:pPr lvl="2"/>
            <a:r>
              <a:rPr lang="en-US" sz="2600" dirty="0">
                <a:solidFill>
                  <a:srgbClr val="002060"/>
                </a:solidFill>
              </a:rPr>
              <a:t>Esposo/a</a:t>
            </a:r>
          </a:p>
          <a:p>
            <a:pPr lvl="2"/>
            <a:r>
              <a:rPr lang="en-US" sz="2600" dirty="0" smtClean="0">
                <a:solidFill>
                  <a:srgbClr val="002060"/>
                </a:solidFill>
              </a:rPr>
              <a:t>Hijos</a:t>
            </a:r>
            <a:endParaRPr lang="en-US" sz="2600" dirty="0">
              <a:solidFill>
                <a:srgbClr val="002060"/>
              </a:solidFill>
            </a:endParaRPr>
          </a:p>
          <a:p>
            <a:pPr lvl="2"/>
            <a:r>
              <a:rPr lang="en-US" sz="2600" dirty="0">
                <a:solidFill>
                  <a:srgbClr val="002060"/>
                </a:solidFill>
              </a:rPr>
              <a:t>Padres</a:t>
            </a:r>
          </a:p>
          <a:p>
            <a:pPr lvl="2"/>
            <a:r>
              <a:rPr lang="en-US" sz="2600" dirty="0" smtClean="0">
                <a:solidFill>
                  <a:srgbClr val="002060"/>
                </a:solidFill>
              </a:rPr>
              <a:t>Hermanos </a:t>
            </a:r>
            <a:r>
              <a:rPr lang="en-US" sz="2600" dirty="0">
                <a:solidFill>
                  <a:srgbClr val="002060"/>
                </a:solidFill>
              </a:rPr>
              <a:t>menores de 18 </a:t>
            </a:r>
            <a:r>
              <a:rPr lang="en-US" sz="2600" dirty="0" smtClean="0">
                <a:solidFill>
                  <a:srgbClr val="002060"/>
                </a:solidFill>
              </a:rPr>
              <a:t>años</a:t>
            </a:r>
          </a:p>
          <a:p>
            <a:pPr lvl="1"/>
            <a:r>
              <a:rPr lang="en-US" sz="3000" dirty="0" smtClean="0">
                <a:solidFill>
                  <a:srgbClr val="002060"/>
                </a:solidFill>
              </a:rPr>
              <a:t>Si el p</a:t>
            </a:r>
            <a:r>
              <a:rPr lang="es-419" sz="3000" dirty="0" err="1" smtClean="0">
                <a:solidFill>
                  <a:srgbClr val="002060"/>
                </a:solidFill>
              </a:rPr>
              <a:t>rincipal</a:t>
            </a:r>
            <a:r>
              <a:rPr lang="es-419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smtClean="0">
                <a:solidFill>
                  <a:srgbClr val="002060"/>
                </a:solidFill>
              </a:rPr>
              <a:t>tiene mas de </a:t>
            </a:r>
            <a:r>
              <a:rPr lang="es-419" sz="3000" dirty="0" smtClean="0">
                <a:solidFill>
                  <a:srgbClr val="002060"/>
                </a:solidFill>
              </a:rPr>
              <a:t>21 </a:t>
            </a:r>
            <a:r>
              <a:rPr lang="es-419" sz="3000" dirty="0">
                <a:solidFill>
                  <a:srgbClr val="002060"/>
                </a:solidFill>
              </a:rPr>
              <a:t>años puede </a:t>
            </a:r>
            <a:r>
              <a:rPr lang="es-419" sz="3000" dirty="0" smtClean="0">
                <a:solidFill>
                  <a:srgbClr val="002060"/>
                </a:solidFill>
              </a:rPr>
              <a:t>solicitar</a:t>
            </a:r>
            <a:r>
              <a:rPr lang="en-US" sz="3000" dirty="0" smtClean="0">
                <a:solidFill>
                  <a:srgbClr val="002060"/>
                </a:solidFill>
              </a:rPr>
              <a:t>:</a:t>
            </a:r>
          </a:p>
          <a:p>
            <a:pPr lvl="2"/>
            <a:r>
              <a:rPr lang="en-US" sz="2600" dirty="0" smtClean="0">
                <a:solidFill>
                  <a:srgbClr val="002060"/>
                </a:solidFill>
              </a:rPr>
              <a:t>Esposo/a</a:t>
            </a:r>
          </a:p>
          <a:p>
            <a:pPr lvl="2"/>
            <a:r>
              <a:rPr lang="en-US" sz="2600" dirty="0" err="1" smtClean="0">
                <a:solidFill>
                  <a:srgbClr val="002060"/>
                </a:solidFill>
              </a:rPr>
              <a:t>Hijos</a:t>
            </a:r>
            <a:r>
              <a:rPr lang="en-US" sz="2600" dirty="0" smtClean="0">
                <a:solidFill>
                  <a:srgbClr val="002060"/>
                </a:solidFill>
              </a:rPr>
              <a:t> (</a:t>
            </a:r>
            <a:r>
              <a:rPr lang="en-US" sz="2600" dirty="0" err="1" smtClean="0">
                <a:solidFill>
                  <a:srgbClr val="002060"/>
                </a:solidFill>
              </a:rPr>
              <a:t>menores</a:t>
            </a:r>
            <a:r>
              <a:rPr lang="en-US" sz="2600" dirty="0" smtClean="0">
                <a:solidFill>
                  <a:srgbClr val="002060"/>
                </a:solidFill>
              </a:rPr>
              <a:t> de 21 </a:t>
            </a:r>
            <a:r>
              <a:rPr lang="en-US" sz="2600" dirty="0" err="1" smtClean="0">
                <a:solidFill>
                  <a:srgbClr val="002060"/>
                </a:solidFill>
              </a:rPr>
              <a:t>anos</a:t>
            </a:r>
            <a:r>
              <a:rPr lang="en-US" sz="2600" dirty="0" smtClean="0">
                <a:solidFill>
                  <a:srgbClr val="002060"/>
                </a:solidFill>
              </a:rPr>
              <a:t>) </a:t>
            </a:r>
          </a:p>
          <a:p>
            <a:pPr marL="402336" lvl="1" indent="0">
              <a:buNone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s-419" sz="3600" dirty="0">
              <a:solidFill>
                <a:srgbClr val="1B3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es la Visa 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Formularios</a:t>
            </a:r>
            <a:r>
              <a:rPr lang="en-US" dirty="0" smtClean="0"/>
              <a:t> </a:t>
            </a:r>
            <a:r>
              <a:rPr lang="en-US" dirty="0"/>
              <a:t>que necesita: </a:t>
            </a:r>
            <a:br>
              <a:rPr lang="en-US" dirty="0"/>
            </a:br>
            <a:r>
              <a:rPr lang="en-US" b="1" dirty="0"/>
              <a:t>I-918 A</a:t>
            </a:r>
            <a:endParaRPr lang="es-419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400" dirty="0" smtClean="0">
                <a:solidFill>
                  <a:srgbClr val="1B346B"/>
                </a:solidFill>
              </a:rPr>
              <a:t>C</a:t>
            </a:r>
            <a:r>
              <a:rPr lang="es-419" sz="3400" dirty="0" smtClean="0">
                <a:solidFill>
                  <a:srgbClr val="1B346B"/>
                </a:solidFill>
              </a:rPr>
              <a:t>ada </a:t>
            </a:r>
            <a:r>
              <a:rPr lang="es-419" sz="3400" dirty="0">
                <a:solidFill>
                  <a:srgbClr val="1B346B"/>
                </a:solidFill>
              </a:rPr>
              <a:t>miembro de la familia </a:t>
            </a:r>
            <a:r>
              <a:rPr lang="en-US" sz="3400" dirty="0" smtClean="0">
                <a:solidFill>
                  <a:srgbClr val="1B346B"/>
                </a:solidFill>
              </a:rPr>
              <a:t>que esta incluido en la solicitud necesita</a:t>
            </a:r>
            <a:r>
              <a:rPr lang="es-419" sz="3400" dirty="0" smtClean="0">
                <a:solidFill>
                  <a:srgbClr val="1B346B"/>
                </a:solidFill>
              </a:rPr>
              <a:t> </a:t>
            </a:r>
            <a:r>
              <a:rPr lang="en-US" sz="3400" dirty="0" smtClean="0">
                <a:solidFill>
                  <a:srgbClr val="1B346B"/>
                </a:solidFill>
              </a:rPr>
              <a:t>una I-918A</a:t>
            </a:r>
          </a:p>
          <a:p>
            <a:r>
              <a:rPr lang="en-US" sz="3400" dirty="0" smtClean="0">
                <a:solidFill>
                  <a:srgbClr val="1B346B"/>
                </a:solidFill>
              </a:rPr>
              <a:t>El </a:t>
            </a:r>
            <a:r>
              <a:rPr lang="en-US" sz="3400" dirty="0" err="1" smtClean="0">
                <a:solidFill>
                  <a:srgbClr val="1B346B"/>
                </a:solidFill>
              </a:rPr>
              <a:t>formulario</a:t>
            </a:r>
            <a:r>
              <a:rPr lang="en-US" sz="3400" dirty="0" smtClean="0">
                <a:solidFill>
                  <a:srgbClr val="1B346B"/>
                </a:solidFill>
              </a:rPr>
              <a:t> I-918A pregunta sobre:</a:t>
            </a:r>
          </a:p>
          <a:p>
            <a:pPr lvl="1"/>
            <a:r>
              <a:rPr lang="en-US" sz="2800" dirty="0" smtClean="0">
                <a:solidFill>
                  <a:srgbClr val="1B346B"/>
                </a:solidFill>
              </a:rPr>
              <a:t>Información biográfica</a:t>
            </a:r>
          </a:p>
          <a:p>
            <a:pPr lvl="1"/>
            <a:r>
              <a:rPr lang="en-US" sz="2800" dirty="0" smtClean="0">
                <a:solidFill>
                  <a:srgbClr val="1B346B"/>
                </a:solidFill>
              </a:rPr>
              <a:t>Esposo/a, hijos</a:t>
            </a:r>
          </a:p>
          <a:p>
            <a:pPr lvl="1"/>
            <a:r>
              <a:rPr lang="es-419" sz="2800" dirty="0">
                <a:solidFill>
                  <a:srgbClr val="1B346B"/>
                </a:solidFill>
              </a:rPr>
              <a:t>Dirección y número de </a:t>
            </a:r>
            <a:r>
              <a:rPr lang="es-419" sz="2800" dirty="0" smtClean="0">
                <a:solidFill>
                  <a:srgbClr val="1B346B"/>
                </a:solidFill>
              </a:rPr>
              <a:t>teléfono</a:t>
            </a:r>
            <a:endParaRPr lang="en-US" sz="2800" dirty="0" smtClean="0">
              <a:solidFill>
                <a:srgbClr val="1B346B"/>
              </a:solidFill>
            </a:endParaRPr>
          </a:p>
          <a:p>
            <a:pPr lvl="1"/>
            <a:r>
              <a:rPr lang="en-US" sz="2800" dirty="0">
                <a:solidFill>
                  <a:srgbClr val="1B346B"/>
                </a:solidFill>
              </a:rPr>
              <a:t>Historia de inmigración</a:t>
            </a:r>
          </a:p>
          <a:p>
            <a:pPr lvl="1"/>
            <a:r>
              <a:rPr lang="en-US" sz="2800" dirty="0" err="1" smtClean="0">
                <a:solidFill>
                  <a:srgbClr val="1B346B"/>
                </a:solidFill>
              </a:rPr>
              <a:t>Delitos</a:t>
            </a:r>
            <a:endParaRPr lang="en-US" sz="2800" dirty="0" smtClean="0">
              <a:solidFill>
                <a:srgbClr val="1B346B"/>
              </a:solidFill>
            </a:endParaRPr>
          </a:p>
          <a:p>
            <a:endParaRPr lang="en-US" sz="3400" dirty="0" smtClean="0">
              <a:solidFill>
                <a:srgbClr val="1B346B"/>
              </a:solidFill>
            </a:endParaRPr>
          </a:p>
          <a:p>
            <a:endParaRPr lang="es-419" sz="3400" dirty="0">
              <a:solidFill>
                <a:srgbClr val="1B3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59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Formularios</a:t>
            </a:r>
            <a:r>
              <a:rPr lang="en-US" sz="4800" dirty="0" smtClean="0"/>
              <a:t> que necesita: </a:t>
            </a:r>
            <a:br>
              <a:rPr lang="en-US" sz="4800" dirty="0" smtClean="0"/>
            </a:br>
            <a:r>
              <a:rPr lang="en-US" sz="4800" b="1" dirty="0" smtClean="0"/>
              <a:t>I-918 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s-419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419" sz="3000" dirty="0" smtClean="0">
                <a:solidFill>
                  <a:srgbClr val="002060"/>
                </a:solidFill>
              </a:rPr>
              <a:t>Prueba que usted ayudó a la policía o las autoridades</a:t>
            </a:r>
          </a:p>
          <a:p>
            <a:r>
              <a:rPr lang="es-419" sz="3000" dirty="0" smtClean="0">
                <a:solidFill>
                  <a:srgbClr val="002060"/>
                </a:solidFill>
              </a:rPr>
              <a:t>Si no tiene el Suplemento B completado y firmado, no es elegible para la Visa U</a:t>
            </a:r>
          </a:p>
          <a:p>
            <a:pPr lvl="1"/>
            <a:r>
              <a:rPr lang="es-419" sz="2600" dirty="0" smtClean="0">
                <a:solidFill>
                  <a:srgbClr val="002060"/>
                </a:solidFill>
              </a:rPr>
              <a:t>La policía, fiscal, juez, o oficial puede firmar Suplemento B</a:t>
            </a:r>
          </a:p>
          <a:p>
            <a:pPr lvl="1"/>
            <a:r>
              <a:rPr lang="es-419" sz="2600" dirty="0" smtClean="0">
                <a:solidFill>
                  <a:srgbClr val="002060"/>
                </a:solidFill>
              </a:rPr>
              <a:t>Cada departamento o agencia tiene diferentes pasos para la certificación</a:t>
            </a:r>
          </a:p>
          <a:p>
            <a:pPr lvl="1"/>
            <a:r>
              <a:rPr lang="es-419" sz="2600" dirty="0" smtClean="0">
                <a:solidFill>
                  <a:srgbClr val="002060"/>
                </a:solidFill>
              </a:rPr>
              <a:t>Discreción de cada agencia</a:t>
            </a:r>
          </a:p>
          <a:p>
            <a:r>
              <a:rPr lang="es-419" sz="2800" dirty="0" smtClean="0">
                <a:solidFill>
                  <a:srgbClr val="002060"/>
                </a:solidFill>
              </a:rPr>
              <a:t>Dura solamente 6 meses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82834"/>
            <a:ext cx="3302837" cy="28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73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Formularios</a:t>
            </a:r>
            <a:r>
              <a:rPr lang="en-US" sz="4800" dirty="0" smtClean="0"/>
              <a:t> que</a:t>
            </a:r>
            <a:br>
              <a:rPr lang="en-US" sz="4800" dirty="0" smtClean="0"/>
            </a:br>
            <a:r>
              <a:rPr lang="en-US" sz="4800" dirty="0" smtClean="0"/>
              <a:t>necesita:</a:t>
            </a:r>
            <a:br>
              <a:rPr lang="en-US" sz="4800" dirty="0" smtClean="0"/>
            </a:br>
            <a:r>
              <a:rPr lang="en-US" sz="4800" b="1" dirty="0" smtClean="0"/>
              <a:t>I-765</a:t>
            </a:r>
            <a:endParaRPr lang="es-419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sz="3600" dirty="0" smtClean="0">
                <a:solidFill>
                  <a:srgbClr val="002060"/>
                </a:solidFill>
              </a:rPr>
              <a:t>Solicitud </a:t>
            </a:r>
            <a:r>
              <a:rPr lang="es-419" sz="3600" dirty="0">
                <a:solidFill>
                  <a:srgbClr val="002060"/>
                </a:solidFill>
              </a:rPr>
              <a:t>de autorización de empleo</a:t>
            </a:r>
          </a:p>
          <a:p>
            <a:r>
              <a:rPr lang="es-419" sz="3600" dirty="0" smtClean="0">
                <a:solidFill>
                  <a:srgbClr val="002060"/>
                </a:solidFill>
              </a:rPr>
              <a:t>Incluye </a:t>
            </a:r>
            <a:r>
              <a:rPr lang="es-419" sz="3600" dirty="0">
                <a:solidFill>
                  <a:srgbClr val="002060"/>
                </a:solidFill>
              </a:rPr>
              <a:t>dos fotos estilo pasaporte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Todos los m</a:t>
            </a:r>
            <a:r>
              <a:rPr lang="es-419" sz="3600" dirty="0" smtClean="0">
                <a:solidFill>
                  <a:srgbClr val="002060"/>
                </a:solidFill>
              </a:rPr>
              <a:t>iembros </a:t>
            </a:r>
            <a:r>
              <a:rPr lang="es-419" sz="3600" dirty="0">
                <a:solidFill>
                  <a:srgbClr val="002060"/>
                </a:solidFill>
              </a:rPr>
              <a:t>de su </a:t>
            </a:r>
            <a:r>
              <a:rPr lang="es-419" sz="3600" dirty="0" smtClean="0">
                <a:solidFill>
                  <a:srgbClr val="002060"/>
                </a:solidFill>
              </a:rPr>
              <a:t>familia</a:t>
            </a:r>
            <a:r>
              <a:rPr lang="en-US" sz="3600" dirty="0" smtClean="0">
                <a:solidFill>
                  <a:srgbClr val="002060"/>
                </a:solidFill>
              </a:rPr>
              <a:t> que estan incluidos en la </a:t>
            </a:r>
            <a:r>
              <a:rPr lang="en-US" sz="3600" dirty="0" err="1" smtClean="0">
                <a:solidFill>
                  <a:srgbClr val="002060"/>
                </a:solidFill>
              </a:rPr>
              <a:t>solicitud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t</a:t>
            </a:r>
            <a:r>
              <a:rPr lang="es-419" sz="3600" dirty="0" smtClean="0">
                <a:solidFill>
                  <a:srgbClr val="002060"/>
                </a:solidFill>
              </a:rPr>
              <a:t>iene </a:t>
            </a:r>
            <a:r>
              <a:rPr lang="es-419" sz="3600" dirty="0">
                <a:solidFill>
                  <a:srgbClr val="002060"/>
                </a:solidFill>
              </a:rPr>
              <a:t>que enviar su </a:t>
            </a:r>
            <a:r>
              <a:rPr lang="es-419" sz="3600" dirty="0" smtClean="0">
                <a:solidFill>
                  <a:srgbClr val="002060"/>
                </a:solidFill>
              </a:rPr>
              <a:t>propia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I-765</a:t>
            </a:r>
            <a:endParaRPr lang="es-419" sz="3600" dirty="0">
              <a:solidFill>
                <a:srgbClr val="002060"/>
              </a:solidFill>
            </a:endParaRPr>
          </a:p>
          <a:p>
            <a:endParaRPr lang="es-419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93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Formularios</a:t>
            </a:r>
            <a:r>
              <a:rPr lang="en-US" sz="4800" dirty="0" smtClean="0"/>
              <a:t> que</a:t>
            </a:r>
            <a:br>
              <a:rPr lang="en-US" sz="4800" dirty="0" smtClean="0"/>
            </a:br>
            <a:r>
              <a:rPr lang="en-US" sz="4800" dirty="0" smtClean="0"/>
              <a:t>necesita:</a:t>
            </a:r>
            <a:br>
              <a:rPr lang="en-US" sz="4800" dirty="0" smtClean="0"/>
            </a:br>
            <a:r>
              <a:rPr lang="en-US" sz="4800" b="1" dirty="0" smtClean="0"/>
              <a:t>I-192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endParaRPr lang="es-419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419" sz="3600" dirty="0" smtClean="0">
                <a:solidFill>
                  <a:srgbClr val="002060"/>
                </a:solidFill>
              </a:rPr>
              <a:t>Solicitud </a:t>
            </a:r>
            <a:r>
              <a:rPr lang="es-419" sz="3600" dirty="0">
                <a:solidFill>
                  <a:srgbClr val="002060"/>
                </a:solidFill>
              </a:rPr>
              <a:t>para </a:t>
            </a:r>
            <a:r>
              <a:rPr lang="es-419" sz="3600" dirty="0" smtClean="0">
                <a:solidFill>
                  <a:srgbClr val="002060"/>
                </a:solidFill>
              </a:rPr>
              <a:t>un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perdon</a:t>
            </a:r>
            <a:endParaRPr lang="es-419" sz="3600" dirty="0">
              <a:solidFill>
                <a:srgbClr val="002060"/>
              </a:solidFill>
            </a:endParaRPr>
          </a:p>
          <a:p>
            <a:r>
              <a:rPr lang="es-419" sz="3600" dirty="0" smtClean="0">
                <a:solidFill>
                  <a:srgbClr val="002060"/>
                </a:solidFill>
              </a:rPr>
              <a:t>Si </a:t>
            </a:r>
            <a:r>
              <a:rPr lang="es-419" sz="3600" dirty="0">
                <a:solidFill>
                  <a:srgbClr val="002060"/>
                </a:solidFill>
              </a:rPr>
              <a:t>usted ha cometido una violación de las leyes de </a:t>
            </a:r>
            <a:r>
              <a:rPr lang="es-419" sz="3600" dirty="0" smtClean="0">
                <a:solidFill>
                  <a:srgbClr val="002060"/>
                </a:solidFill>
              </a:rPr>
              <a:t>inmigración, </a:t>
            </a:r>
            <a:r>
              <a:rPr lang="es-419" sz="3600" dirty="0">
                <a:solidFill>
                  <a:srgbClr val="002060"/>
                </a:solidFill>
              </a:rPr>
              <a:t>o una violación </a:t>
            </a:r>
            <a:r>
              <a:rPr lang="es-419" sz="3600" dirty="0" smtClean="0">
                <a:solidFill>
                  <a:srgbClr val="002060"/>
                </a:solidFill>
              </a:rPr>
              <a:t>criminal,</a:t>
            </a:r>
            <a:r>
              <a:rPr lang="en-US" sz="3600" dirty="0" smtClean="0">
                <a:solidFill>
                  <a:srgbClr val="002060"/>
                </a:solidFill>
              </a:rPr>
              <a:t> va necesitar este perdon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T</a:t>
            </a:r>
            <a:r>
              <a:rPr lang="es-419" sz="3600" dirty="0" smtClean="0">
                <a:solidFill>
                  <a:srgbClr val="002060"/>
                </a:solidFill>
              </a:rPr>
              <a:t>iene </a:t>
            </a:r>
            <a:r>
              <a:rPr lang="es-419" sz="3600" dirty="0">
                <a:solidFill>
                  <a:srgbClr val="002060"/>
                </a:solidFill>
              </a:rPr>
              <a:t>que pedirle al gobierno </a:t>
            </a:r>
            <a:r>
              <a:rPr lang="es-419" sz="3600" dirty="0" smtClean="0">
                <a:solidFill>
                  <a:srgbClr val="002060"/>
                </a:solidFill>
              </a:rPr>
              <a:t>perdón </a:t>
            </a:r>
            <a:r>
              <a:rPr lang="es-419" sz="3600" dirty="0">
                <a:solidFill>
                  <a:srgbClr val="002060"/>
                </a:solidFill>
              </a:rPr>
              <a:t>para </a:t>
            </a:r>
            <a:r>
              <a:rPr lang="en-US" sz="3600" dirty="0" smtClean="0">
                <a:solidFill>
                  <a:srgbClr val="002060"/>
                </a:solidFill>
              </a:rPr>
              <a:t>calificar por la visa U y </a:t>
            </a:r>
            <a:r>
              <a:rPr lang="es-419" sz="3600" dirty="0" smtClean="0">
                <a:solidFill>
                  <a:srgbClr val="002060"/>
                </a:solidFill>
              </a:rPr>
              <a:t>quedarse </a:t>
            </a:r>
            <a:r>
              <a:rPr lang="es-419" sz="3600" dirty="0">
                <a:solidFill>
                  <a:srgbClr val="002060"/>
                </a:solidFill>
              </a:rPr>
              <a:t>en los Estados </a:t>
            </a:r>
            <a:r>
              <a:rPr lang="es-419" sz="3600" dirty="0" smtClean="0">
                <a:solidFill>
                  <a:srgbClr val="002060"/>
                </a:solidFill>
              </a:rPr>
              <a:t>Unidos</a:t>
            </a:r>
            <a:endParaRPr lang="en-US" sz="3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002060"/>
              </a:solidFill>
            </a:endParaRPr>
          </a:p>
          <a:p>
            <a:endParaRPr lang="es-419" sz="3600" dirty="0">
              <a:solidFill>
                <a:srgbClr val="002060"/>
              </a:solidFill>
            </a:endParaRPr>
          </a:p>
          <a:p>
            <a:endParaRPr lang="es-419" sz="3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74" y="3234483"/>
            <a:ext cx="3584557" cy="22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8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419" sz="4800" dirty="0" smtClean="0"/>
              <a:t>¿Para </a:t>
            </a:r>
            <a:r>
              <a:rPr lang="es-419" sz="4800" dirty="0"/>
              <a:t>qué necesita una dispensa?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" sz="2600" dirty="0">
                <a:solidFill>
                  <a:srgbClr val="002060"/>
                </a:solidFill>
              </a:rPr>
              <a:t>Razones para el perdón:</a:t>
            </a:r>
          </a:p>
          <a:p>
            <a:r>
              <a:rPr lang="es-ES" sz="2600" dirty="0">
                <a:solidFill>
                  <a:srgbClr val="002060"/>
                </a:solidFill>
              </a:rPr>
              <a:t>Necesario si usted ha violado cualquier ley de </a:t>
            </a:r>
            <a:r>
              <a:rPr lang="es-ES" sz="2600" dirty="0" smtClean="0">
                <a:solidFill>
                  <a:srgbClr val="002060"/>
                </a:solidFill>
              </a:rPr>
              <a:t>inmigración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Entrado </a:t>
            </a:r>
            <a:r>
              <a:rPr lang="es-ES" sz="2400" dirty="0">
                <a:solidFill>
                  <a:srgbClr val="002060"/>
                </a:solidFill>
              </a:rPr>
              <a:t>en los Estados Unidos sin </a:t>
            </a:r>
            <a:r>
              <a:rPr lang="es-ES" sz="2400" dirty="0" smtClean="0">
                <a:solidFill>
                  <a:srgbClr val="002060"/>
                </a:solidFill>
              </a:rPr>
              <a:t>inspección</a:t>
            </a:r>
          </a:p>
          <a:p>
            <a:pPr lvl="1"/>
            <a:r>
              <a:rPr lang="es-ES" sz="2600" dirty="0" smtClean="0">
                <a:solidFill>
                  <a:srgbClr val="002060"/>
                </a:solidFill>
              </a:rPr>
              <a:t>Presente </a:t>
            </a:r>
            <a:r>
              <a:rPr lang="es-ES" sz="2600" dirty="0">
                <a:solidFill>
                  <a:srgbClr val="002060"/>
                </a:solidFill>
              </a:rPr>
              <a:t>en los Estados Unidos sin documentos o sin libertad </a:t>
            </a:r>
            <a:r>
              <a:rPr lang="es-ES" sz="2600" dirty="0" smtClean="0">
                <a:solidFill>
                  <a:srgbClr val="002060"/>
                </a:solidFill>
              </a:rPr>
              <a:t>condicional</a:t>
            </a:r>
          </a:p>
          <a:p>
            <a:pPr lvl="1"/>
            <a:r>
              <a:rPr lang="es-ES" sz="2600" dirty="0" smtClean="0">
                <a:solidFill>
                  <a:srgbClr val="002060"/>
                </a:solidFill>
              </a:rPr>
              <a:t>Tener </a:t>
            </a:r>
            <a:r>
              <a:rPr lang="es-ES" sz="2600" dirty="0">
                <a:solidFill>
                  <a:srgbClr val="002060"/>
                </a:solidFill>
              </a:rPr>
              <a:t>una orden de deportación final</a:t>
            </a:r>
          </a:p>
          <a:p>
            <a:r>
              <a:rPr lang="es-ES" sz="2600" dirty="0">
                <a:solidFill>
                  <a:srgbClr val="002060"/>
                </a:solidFill>
              </a:rPr>
              <a:t>Necesario si usted ha cometido un </a:t>
            </a:r>
            <a:r>
              <a:rPr lang="es-ES" sz="2600" dirty="0" smtClean="0">
                <a:solidFill>
                  <a:srgbClr val="002060"/>
                </a:solidFill>
              </a:rPr>
              <a:t>delito</a:t>
            </a:r>
          </a:p>
          <a:p>
            <a:pPr lvl="1"/>
            <a:r>
              <a:rPr lang="es-ES" sz="2400" dirty="0" smtClean="0">
                <a:solidFill>
                  <a:srgbClr val="002060"/>
                </a:solidFill>
              </a:rPr>
              <a:t>Múltiples </a:t>
            </a:r>
            <a:r>
              <a:rPr lang="es-ES" sz="2400" dirty="0">
                <a:solidFill>
                  <a:srgbClr val="002060"/>
                </a:solidFill>
              </a:rPr>
              <a:t>convicciones </a:t>
            </a:r>
            <a:r>
              <a:rPr lang="es-ES" sz="2400" dirty="0" smtClean="0">
                <a:solidFill>
                  <a:srgbClr val="002060"/>
                </a:solidFill>
              </a:rPr>
              <a:t>criminales</a:t>
            </a:r>
          </a:p>
          <a:p>
            <a:pPr lvl="1"/>
            <a:r>
              <a:rPr lang="es-ES" sz="2600" dirty="0" smtClean="0">
                <a:solidFill>
                  <a:srgbClr val="002060"/>
                </a:solidFill>
              </a:rPr>
              <a:t>Delitos </a:t>
            </a:r>
            <a:r>
              <a:rPr lang="es-ES" sz="2600" dirty="0">
                <a:solidFill>
                  <a:srgbClr val="002060"/>
                </a:solidFill>
              </a:rPr>
              <a:t>de drogas</a:t>
            </a:r>
            <a:endParaRPr lang="en-US" sz="2200" dirty="0" smtClean="0">
              <a:solidFill>
                <a:srgbClr val="002060"/>
              </a:solidFill>
            </a:endParaRPr>
          </a:p>
          <a:p>
            <a:pPr lvl="1"/>
            <a:endParaRPr lang="en-US" sz="2600" dirty="0" smtClean="0">
              <a:solidFill>
                <a:srgbClr val="002060"/>
              </a:solidFill>
            </a:endParaRPr>
          </a:p>
          <a:p>
            <a:pPr lvl="1"/>
            <a:endParaRPr lang="es-419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87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sz="4800" dirty="0" smtClean="0"/>
              <a:t>Declaración Personal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sz="5100" dirty="0">
                <a:solidFill>
                  <a:srgbClr val="002060"/>
                </a:solidFill>
              </a:rPr>
              <a:t>Tu historia escrita en tus propias palabras:</a:t>
            </a:r>
          </a:p>
          <a:p>
            <a:pPr lvl="1"/>
            <a:r>
              <a:rPr lang="es-ES" sz="4900" dirty="0">
                <a:solidFill>
                  <a:srgbClr val="002060"/>
                </a:solidFill>
              </a:rPr>
              <a:t>Sobre ti. ¿Quién eres?</a:t>
            </a:r>
          </a:p>
          <a:p>
            <a:pPr lvl="1"/>
            <a:r>
              <a:rPr lang="es-ES" sz="4900" dirty="0">
                <a:solidFill>
                  <a:srgbClr val="002060"/>
                </a:solidFill>
              </a:rPr>
              <a:t>Sobre el crimen que sufriste: ¿Qué pasó? ¿Cuál fue el daño y cómo ayudó a la policía?</a:t>
            </a:r>
          </a:p>
          <a:p>
            <a:pPr lvl="1"/>
            <a:r>
              <a:rPr lang="es-ES" sz="4900" dirty="0">
                <a:solidFill>
                  <a:srgbClr val="002060"/>
                </a:solidFill>
              </a:rPr>
              <a:t>Si ha cometido un delito: acerca de los crímenes y cómo ha cambiado (si tuvo que asistir a clases, etc.)</a:t>
            </a:r>
          </a:p>
          <a:p>
            <a:r>
              <a:rPr lang="es-ES" sz="5100" b="1" dirty="0">
                <a:solidFill>
                  <a:srgbClr val="002060"/>
                </a:solidFill>
              </a:rPr>
              <a:t>Exención</a:t>
            </a:r>
            <a:r>
              <a:rPr lang="es-ES" sz="5100" dirty="0">
                <a:solidFill>
                  <a:srgbClr val="002060"/>
                </a:solidFill>
              </a:rPr>
              <a:t>: la razón por la que se merece una exención</a:t>
            </a:r>
            <a:endParaRPr lang="es-419" sz="3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60" y="2702405"/>
            <a:ext cx="2225233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74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4499811" cy="495249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Otros documentos importantes: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1811" y="540627"/>
            <a:ext cx="5676155" cy="6092929"/>
          </a:xfrm>
        </p:spPr>
        <p:txBody>
          <a:bodyPr>
            <a:noAutofit/>
          </a:bodyPr>
          <a:lstStyle/>
          <a:p>
            <a:r>
              <a:rPr lang="es-419" sz="3200" dirty="0" smtClean="0">
                <a:solidFill>
                  <a:srgbClr val="002060"/>
                </a:solidFill>
              </a:rPr>
              <a:t>Otra </a:t>
            </a:r>
            <a:r>
              <a:rPr lang="es-419" sz="3200" dirty="0">
                <a:solidFill>
                  <a:srgbClr val="002060"/>
                </a:solidFill>
              </a:rPr>
              <a:t>evidencia del </a:t>
            </a:r>
            <a:r>
              <a:rPr lang="es-419" sz="3200" dirty="0" smtClean="0">
                <a:solidFill>
                  <a:srgbClr val="002060"/>
                </a:solidFill>
              </a:rPr>
              <a:t>delito </a:t>
            </a:r>
            <a:r>
              <a:rPr lang="es-419" sz="3200" dirty="0">
                <a:solidFill>
                  <a:srgbClr val="002060"/>
                </a:solidFill>
              </a:rPr>
              <a:t>y que usted aportó ayuda a la policía</a:t>
            </a:r>
            <a:endParaRPr lang="es-US" sz="3200" dirty="0" smtClean="0">
              <a:solidFill>
                <a:srgbClr val="002060"/>
              </a:solidFill>
            </a:endParaRPr>
          </a:p>
          <a:p>
            <a:r>
              <a:rPr lang="es-US" sz="3200" dirty="0" smtClean="0">
                <a:solidFill>
                  <a:srgbClr val="002060"/>
                </a:solidFill>
              </a:rPr>
              <a:t>Cartas </a:t>
            </a:r>
            <a:r>
              <a:rPr lang="es-US" sz="3200" dirty="0">
                <a:solidFill>
                  <a:srgbClr val="002060"/>
                </a:solidFill>
              </a:rPr>
              <a:t>de </a:t>
            </a:r>
            <a:r>
              <a:rPr lang="es-US" sz="3200" dirty="0" smtClean="0">
                <a:solidFill>
                  <a:srgbClr val="002060"/>
                </a:solidFill>
              </a:rPr>
              <a:t>apoyo</a:t>
            </a:r>
          </a:p>
          <a:p>
            <a:r>
              <a:rPr lang="es-419" sz="3200" dirty="0" smtClean="0">
                <a:solidFill>
                  <a:srgbClr val="002060"/>
                </a:solidFill>
              </a:rPr>
              <a:t>Cartas </a:t>
            </a:r>
            <a:r>
              <a:rPr lang="es-419" sz="3200" dirty="0">
                <a:solidFill>
                  <a:srgbClr val="002060"/>
                </a:solidFill>
              </a:rPr>
              <a:t>de parte de doctores y consejeros de salud </a:t>
            </a:r>
            <a:r>
              <a:rPr lang="es-419" sz="3200" dirty="0" smtClean="0">
                <a:solidFill>
                  <a:srgbClr val="002060"/>
                </a:solidFill>
              </a:rPr>
              <a:t>mental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s-419" sz="3200" dirty="0" smtClean="0">
                <a:solidFill>
                  <a:srgbClr val="002060"/>
                </a:solidFill>
              </a:rPr>
              <a:t>Información </a:t>
            </a:r>
            <a:r>
              <a:rPr lang="es-419" sz="3200" dirty="0">
                <a:solidFill>
                  <a:srgbClr val="002060"/>
                </a:solidFill>
              </a:rPr>
              <a:t>sobre </a:t>
            </a:r>
            <a:r>
              <a:rPr lang="es-419" sz="3200" dirty="0" smtClean="0">
                <a:solidFill>
                  <a:srgbClr val="002060"/>
                </a:solidFill>
              </a:rPr>
              <a:t>su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historia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s-419" sz="3200" dirty="0" smtClean="0">
                <a:solidFill>
                  <a:srgbClr val="002060"/>
                </a:solidFill>
              </a:rPr>
              <a:t>penal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s-US" sz="3200" dirty="0" smtClean="0">
                <a:solidFill>
                  <a:srgbClr val="002060"/>
                </a:solidFill>
              </a:rPr>
              <a:t>Formulario I-912</a:t>
            </a:r>
            <a:endParaRPr lang="es-US" sz="3200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E</a:t>
            </a:r>
            <a:r>
              <a:rPr lang="es-419" sz="4500" dirty="0" err="1" smtClean="0"/>
              <a:t>videnci</a:t>
            </a:r>
            <a:r>
              <a:rPr lang="en-US" sz="4500" dirty="0" smtClean="0"/>
              <a:t>a</a:t>
            </a:r>
            <a:br>
              <a:rPr lang="en-US" sz="4500" dirty="0" smtClean="0"/>
            </a:br>
            <a:r>
              <a:rPr lang="es-419" sz="4500" dirty="0"/>
              <a:t>d</a:t>
            </a:r>
            <a:r>
              <a:rPr lang="es-419" sz="4500" dirty="0" smtClean="0"/>
              <a:t>el </a:t>
            </a:r>
            <a:r>
              <a:rPr lang="en-US" sz="4500" dirty="0" err="1" smtClean="0"/>
              <a:t>delito</a:t>
            </a:r>
            <a:r>
              <a:rPr lang="es-419" sz="4500" dirty="0" smtClean="0"/>
              <a:t> </a:t>
            </a:r>
            <a:r>
              <a:rPr lang="es-419" sz="4500" dirty="0"/>
              <a:t>y que usted </a:t>
            </a:r>
            <a:r>
              <a:rPr lang="en-US" sz="4500" dirty="0"/>
              <a:t>a</a:t>
            </a:r>
            <a:r>
              <a:rPr lang="es-419" sz="4500" dirty="0" err="1" smtClean="0"/>
              <a:t>yud</a:t>
            </a:r>
            <a:r>
              <a:rPr lang="en-US" sz="4500" dirty="0"/>
              <a:t>ó</a:t>
            </a:r>
            <a:r>
              <a:rPr lang="es-419" sz="4500" dirty="0" smtClean="0"/>
              <a:t> </a:t>
            </a:r>
            <a:r>
              <a:rPr lang="es-419" sz="4500" dirty="0"/>
              <a:t>a la policía</a:t>
            </a:r>
            <a:br>
              <a:rPr lang="es-419" sz="4500" dirty="0"/>
            </a:br>
            <a:r>
              <a:rPr lang="es-419" sz="4500" dirty="0"/>
              <a:t/>
            </a:r>
            <a:br>
              <a:rPr lang="es-419" sz="4500" dirty="0"/>
            </a:br>
            <a:endParaRPr lang="es-419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dirty="0">
                <a:solidFill>
                  <a:srgbClr val="002060"/>
                </a:solidFill>
              </a:rPr>
              <a:t>Informes policiales y expedientes </a:t>
            </a:r>
            <a:r>
              <a:rPr lang="es-ES" sz="3600" dirty="0" smtClean="0">
                <a:solidFill>
                  <a:srgbClr val="002060"/>
                </a:solidFill>
              </a:rPr>
              <a:t>judiciales</a:t>
            </a:r>
            <a:endParaRPr lang="es-ES" sz="36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es-ES" sz="3600" dirty="0">
                <a:solidFill>
                  <a:srgbClr val="002060"/>
                </a:solidFill>
              </a:rPr>
              <a:t>Órdenes de protección</a:t>
            </a:r>
          </a:p>
          <a:p>
            <a:pPr>
              <a:lnSpc>
                <a:spcPct val="100000"/>
              </a:lnSpc>
            </a:pPr>
            <a:r>
              <a:rPr lang="es-ES" sz="3600" dirty="0">
                <a:solidFill>
                  <a:srgbClr val="002060"/>
                </a:solidFill>
              </a:rPr>
              <a:t>Registro de llamadas al 911</a:t>
            </a:r>
          </a:p>
          <a:p>
            <a:pPr>
              <a:lnSpc>
                <a:spcPct val="100000"/>
              </a:lnSpc>
            </a:pPr>
            <a:r>
              <a:rPr lang="es-ES" sz="3600" dirty="0">
                <a:solidFill>
                  <a:srgbClr val="002060"/>
                </a:solidFill>
              </a:rPr>
              <a:t>Fotos de tus heridas</a:t>
            </a:r>
          </a:p>
          <a:p>
            <a:pPr>
              <a:lnSpc>
                <a:spcPct val="100000"/>
              </a:lnSpc>
            </a:pPr>
            <a:r>
              <a:rPr lang="es-ES" sz="3600" dirty="0">
                <a:solidFill>
                  <a:srgbClr val="002060"/>
                </a:solidFill>
              </a:rPr>
              <a:t>Artículos periodísticos que describen el </a:t>
            </a:r>
            <a:r>
              <a:rPr lang="es-ES" sz="3600" dirty="0" smtClean="0">
                <a:solidFill>
                  <a:srgbClr val="002060"/>
                </a:solidFill>
              </a:rPr>
              <a:t>crimen</a:t>
            </a:r>
            <a:endParaRPr lang="es-E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37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Cartas de </a:t>
            </a:r>
            <a:r>
              <a:rPr lang="en-US" sz="4800" dirty="0" err="1" smtClean="0"/>
              <a:t>Apoyo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002060"/>
                </a:solidFill>
              </a:rPr>
              <a:t>D</a:t>
            </a:r>
            <a:r>
              <a:rPr lang="es-419" sz="3400" dirty="0" smtClean="0">
                <a:solidFill>
                  <a:srgbClr val="002060"/>
                </a:solidFill>
              </a:rPr>
              <a:t>el </a:t>
            </a:r>
            <a:r>
              <a:rPr lang="es-419" sz="3400" dirty="0">
                <a:solidFill>
                  <a:srgbClr val="002060"/>
                </a:solidFill>
              </a:rPr>
              <a:t>parte de: supervisores, clero de iglesia, </a:t>
            </a:r>
            <a:r>
              <a:rPr lang="es-419" sz="3400" dirty="0" smtClean="0">
                <a:solidFill>
                  <a:srgbClr val="002060"/>
                </a:solidFill>
              </a:rPr>
              <a:t>vecinos</a:t>
            </a:r>
            <a:r>
              <a:rPr lang="en-US" sz="3400" dirty="0" smtClean="0">
                <a:solidFill>
                  <a:srgbClr val="002060"/>
                </a:solidFill>
              </a:rPr>
              <a:t>, </a:t>
            </a:r>
            <a:r>
              <a:rPr lang="es-419" sz="3400" dirty="0" smtClean="0">
                <a:solidFill>
                  <a:srgbClr val="002060"/>
                </a:solidFill>
              </a:rPr>
              <a:t>amigos</a:t>
            </a:r>
            <a:r>
              <a:rPr lang="es-419" sz="3400" dirty="0">
                <a:solidFill>
                  <a:srgbClr val="002060"/>
                </a:solidFill>
              </a:rPr>
              <a:t>, </a:t>
            </a:r>
            <a:r>
              <a:rPr lang="en-US" sz="3400" dirty="0" smtClean="0">
                <a:solidFill>
                  <a:srgbClr val="002060"/>
                </a:solidFill>
              </a:rPr>
              <a:t>familiares, </a:t>
            </a:r>
            <a:r>
              <a:rPr lang="es-419" sz="3400" dirty="0" smtClean="0">
                <a:solidFill>
                  <a:srgbClr val="002060"/>
                </a:solidFill>
              </a:rPr>
              <a:t>maestros </a:t>
            </a:r>
            <a:r>
              <a:rPr lang="es-419" sz="3400" dirty="0">
                <a:solidFill>
                  <a:srgbClr val="002060"/>
                </a:solidFill>
              </a:rPr>
              <a:t>de sus </a:t>
            </a:r>
            <a:r>
              <a:rPr lang="en-US" sz="3400" dirty="0" smtClean="0">
                <a:solidFill>
                  <a:srgbClr val="002060"/>
                </a:solidFill>
              </a:rPr>
              <a:t>hijos</a:t>
            </a:r>
            <a:endParaRPr lang="en-US" sz="3400" dirty="0">
              <a:solidFill>
                <a:srgbClr val="002060"/>
              </a:solidFill>
            </a:endParaRPr>
          </a:p>
          <a:p>
            <a:r>
              <a:rPr lang="en-US" sz="3400" dirty="0">
                <a:solidFill>
                  <a:srgbClr val="002060"/>
                </a:solidFill>
              </a:rPr>
              <a:t>P</a:t>
            </a:r>
            <a:r>
              <a:rPr lang="es-419" sz="3400" dirty="0" smtClean="0">
                <a:solidFill>
                  <a:srgbClr val="002060"/>
                </a:solidFill>
              </a:rPr>
              <a:t>rueba </a:t>
            </a:r>
            <a:r>
              <a:rPr lang="es-419" sz="3400" dirty="0">
                <a:solidFill>
                  <a:srgbClr val="002060"/>
                </a:solidFill>
              </a:rPr>
              <a:t>que usted es buena persona </a:t>
            </a:r>
            <a:r>
              <a:rPr lang="en-US" sz="3400" dirty="0" smtClean="0">
                <a:solidFill>
                  <a:srgbClr val="002060"/>
                </a:solidFill>
              </a:rPr>
              <a:t>o</a:t>
            </a:r>
            <a:r>
              <a:rPr lang="es-419" sz="3400" dirty="0" smtClean="0">
                <a:solidFill>
                  <a:srgbClr val="002060"/>
                </a:solidFill>
              </a:rPr>
              <a:t> </a:t>
            </a:r>
            <a:r>
              <a:rPr lang="es-419" sz="3400" dirty="0">
                <a:solidFill>
                  <a:srgbClr val="002060"/>
                </a:solidFill>
              </a:rPr>
              <a:t>buen </a:t>
            </a:r>
            <a:r>
              <a:rPr lang="es-419" sz="3400" dirty="0" smtClean="0">
                <a:solidFill>
                  <a:srgbClr val="002060"/>
                </a:solidFill>
              </a:rPr>
              <a:t>padre</a:t>
            </a:r>
            <a:r>
              <a:rPr lang="en-US" sz="3400" dirty="0" smtClean="0">
                <a:solidFill>
                  <a:srgbClr val="002060"/>
                </a:solidFill>
              </a:rPr>
              <a:t> de sus hijos</a:t>
            </a:r>
          </a:p>
          <a:p>
            <a:r>
              <a:rPr lang="es-419" sz="3400" dirty="0" smtClean="0">
                <a:solidFill>
                  <a:srgbClr val="1B346B"/>
                </a:solidFill>
              </a:rPr>
              <a:t>Si </a:t>
            </a:r>
            <a:r>
              <a:rPr lang="es-419" sz="3400" dirty="0">
                <a:solidFill>
                  <a:srgbClr val="1B346B"/>
                </a:solidFill>
              </a:rPr>
              <a:t>la persona tiene información sobre </a:t>
            </a:r>
            <a:r>
              <a:rPr lang="es-419" sz="3400" dirty="0" smtClean="0">
                <a:solidFill>
                  <a:srgbClr val="1B346B"/>
                </a:solidFill>
              </a:rPr>
              <a:t>el</a:t>
            </a:r>
            <a:r>
              <a:rPr lang="en-US" sz="3400" dirty="0" smtClean="0">
                <a:solidFill>
                  <a:srgbClr val="1B346B"/>
                </a:solidFill>
              </a:rPr>
              <a:t> </a:t>
            </a:r>
            <a:r>
              <a:rPr lang="en-US" sz="3400" dirty="0" err="1" smtClean="0">
                <a:solidFill>
                  <a:srgbClr val="1B346B"/>
                </a:solidFill>
              </a:rPr>
              <a:t>delito</a:t>
            </a:r>
            <a:r>
              <a:rPr lang="es-419" sz="3400" dirty="0" smtClean="0">
                <a:solidFill>
                  <a:srgbClr val="1B346B"/>
                </a:solidFill>
              </a:rPr>
              <a:t> </a:t>
            </a:r>
            <a:r>
              <a:rPr lang="es-419" sz="3400" dirty="0">
                <a:solidFill>
                  <a:srgbClr val="1B346B"/>
                </a:solidFill>
              </a:rPr>
              <a:t>o el daño que sufrió podría ser </a:t>
            </a:r>
            <a:r>
              <a:rPr lang="es-419" sz="3400" dirty="0" smtClean="0">
                <a:solidFill>
                  <a:srgbClr val="1B346B"/>
                </a:solidFill>
              </a:rPr>
              <a:t>importante</a:t>
            </a:r>
            <a:endParaRPr lang="es-419" sz="3400" dirty="0">
              <a:solidFill>
                <a:srgbClr val="1B346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93" y="2882369"/>
            <a:ext cx="3336207" cy="23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20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Evidencia</a:t>
            </a:r>
            <a:r>
              <a:rPr lang="en-US" sz="4800" dirty="0" smtClean="0"/>
              <a:t> del daño </a:t>
            </a:r>
            <a:r>
              <a:rPr lang="en-US" sz="4800" dirty="0" err="1" smtClean="0"/>
              <a:t>que</a:t>
            </a:r>
            <a:r>
              <a:rPr lang="en-US" sz="4800" dirty="0" smtClean="0"/>
              <a:t> </a:t>
            </a:r>
            <a:r>
              <a:rPr lang="en-US" sz="4800" dirty="0" err="1" smtClean="0"/>
              <a:t>sufrió</a:t>
            </a:r>
            <a:r>
              <a:rPr lang="es-419" dirty="0"/>
              <a:t/>
            </a:r>
            <a:br>
              <a:rPr lang="es-419" dirty="0"/>
            </a:b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480" y="559678"/>
            <a:ext cx="5590903" cy="56551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2060"/>
                </a:solidFill>
              </a:rPr>
              <a:t>E</a:t>
            </a:r>
            <a:r>
              <a:rPr lang="es-419" sz="3600" dirty="0" smtClean="0">
                <a:solidFill>
                  <a:srgbClr val="002060"/>
                </a:solidFill>
              </a:rPr>
              <a:t>xpedientes </a:t>
            </a:r>
            <a:r>
              <a:rPr lang="es-419" sz="3600" dirty="0">
                <a:solidFill>
                  <a:srgbClr val="002060"/>
                </a:solidFill>
              </a:rPr>
              <a:t>médicos de hospitales y clínicas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2060"/>
                </a:solidFill>
              </a:rPr>
              <a:t>Cartas </a:t>
            </a:r>
            <a:r>
              <a:rPr lang="es-419" sz="3600" dirty="0" smtClean="0">
                <a:solidFill>
                  <a:srgbClr val="002060"/>
                </a:solidFill>
              </a:rPr>
              <a:t>de médicos </a:t>
            </a:r>
            <a:r>
              <a:rPr lang="es-419" sz="3600" dirty="0">
                <a:solidFill>
                  <a:srgbClr val="002060"/>
                </a:solidFill>
              </a:rPr>
              <a:t>o profesionales de salud </a:t>
            </a:r>
            <a:r>
              <a:rPr lang="es-419" sz="3600" dirty="0" smtClean="0">
                <a:solidFill>
                  <a:srgbClr val="002060"/>
                </a:solidFill>
              </a:rPr>
              <a:t>mental</a:t>
            </a:r>
            <a:endParaRPr lang="en-US" sz="3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419" sz="3600" dirty="0">
                <a:solidFill>
                  <a:srgbClr val="002060"/>
                </a:solidFill>
              </a:rPr>
              <a:t>Información </a:t>
            </a:r>
            <a:r>
              <a:rPr lang="en-US" sz="3600" dirty="0" smtClean="0">
                <a:solidFill>
                  <a:srgbClr val="002060"/>
                </a:solidFill>
              </a:rPr>
              <a:t>sobre como usted </a:t>
            </a:r>
            <a:r>
              <a:rPr lang="es-419" sz="3600" dirty="0" smtClean="0">
                <a:solidFill>
                  <a:srgbClr val="002060"/>
                </a:solidFill>
              </a:rPr>
              <a:t>sufrió </a:t>
            </a:r>
            <a:r>
              <a:rPr lang="es-419" sz="3600" dirty="0">
                <a:solidFill>
                  <a:srgbClr val="002060"/>
                </a:solidFill>
              </a:rPr>
              <a:t>física y psicológicamente</a:t>
            </a:r>
            <a:endParaRPr lang="en-US" sz="3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419" sz="3600" dirty="0">
              <a:solidFill>
                <a:srgbClr val="002060"/>
              </a:solidFill>
            </a:endParaRPr>
          </a:p>
          <a:p>
            <a:endParaRPr lang="es-419" sz="3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47" y="3029639"/>
            <a:ext cx="3653841" cy="26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9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9678"/>
            <a:ext cx="4137160" cy="4952492"/>
          </a:xfrm>
        </p:spPr>
        <p:txBody>
          <a:bodyPr/>
          <a:lstStyle/>
          <a:p>
            <a:pPr algn="ctr"/>
            <a:r>
              <a:rPr lang="en-US" dirty="0"/>
              <a:t>Introducción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4800" dirty="0" smtClean="0"/>
              <a:t>La Visa U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1960" y="559678"/>
            <a:ext cx="6876829" cy="5110530"/>
          </a:xfrm>
        </p:spPr>
        <p:txBody>
          <a:bodyPr>
            <a:noAutofit/>
          </a:bodyPr>
          <a:lstStyle/>
          <a:p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3200" dirty="0" err="1" smtClean="0">
                <a:solidFill>
                  <a:schemeClr val="accent1"/>
                </a:solidFill>
              </a:rPr>
              <a:t>Definición</a:t>
            </a:r>
            <a:r>
              <a:rPr lang="en-US" sz="3200" dirty="0" smtClean="0">
                <a:solidFill>
                  <a:schemeClr val="accent1"/>
                </a:solidFill>
              </a:rPr>
              <a:t>: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s-ES" sz="3200" b="1" dirty="0" smtClean="0">
                <a:solidFill>
                  <a:schemeClr val="accent1"/>
                </a:solidFill>
              </a:rPr>
              <a:t>U Visa </a:t>
            </a:r>
            <a:r>
              <a:rPr lang="es-ES" sz="3200" dirty="0">
                <a:solidFill>
                  <a:schemeClr val="accent1"/>
                </a:solidFill>
              </a:rPr>
              <a:t>es un estatus migratorio legal para las víctimas de ciertos delitos que colaboran con las autoridades en la investigación o enjuiciamiento del delito.</a:t>
            </a:r>
          </a:p>
          <a:p>
            <a:r>
              <a:rPr lang="es-ES" sz="3200" dirty="0">
                <a:solidFill>
                  <a:schemeClr val="accent1"/>
                </a:solidFill>
              </a:rPr>
              <a:t>Distribuido a discreción de USCIS</a:t>
            </a:r>
          </a:p>
          <a:p>
            <a:r>
              <a:rPr lang="es-ES" sz="3200" dirty="0">
                <a:solidFill>
                  <a:schemeClr val="accent1"/>
                </a:solidFill>
              </a:rPr>
              <a:t>10.000 límite cada año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96" y="2477030"/>
            <a:ext cx="2326806" cy="21755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2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513909" cy="4952492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Formulario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 smtClean="0"/>
              <a:t>I-912</a:t>
            </a:r>
            <a:endParaRPr lang="es-419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846" y="569066"/>
            <a:ext cx="6026332" cy="5655156"/>
          </a:xfrm>
        </p:spPr>
        <p:txBody>
          <a:bodyPr>
            <a:normAutofit lnSpcReduction="10000"/>
          </a:bodyPr>
          <a:lstStyle/>
          <a:p>
            <a:r>
              <a:rPr lang="es-419" sz="3600" dirty="0" smtClean="0">
                <a:solidFill>
                  <a:srgbClr val="002060"/>
                </a:solidFill>
              </a:rPr>
              <a:t>Formularios </a:t>
            </a:r>
            <a:r>
              <a:rPr lang="es-419" sz="3600" dirty="0">
                <a:solidFill>
                  <a:srgbClr val="002060"/>
                </a:solidFill>
              </a:rPr>
              <a:t>I-192 y I-765 cuestan mucho </a:t>
            </a:r>
            <a:r>
              <a:rPr lang="es-419" sz="3600" dirty="0" smtClean="0">
                <a:solidFill>
                  <a:srgbClr val="002060"/>
                </a:solidFill>
              </a:rPr>
              <a:t>dinero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r>
              <a:rPr lang="es-419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S</a:t>
            </a:r>
            <a:r>
              <a:rPr lang="es-419" sz="3600" dirty="0" smtClean="0">
                <a:solidFill>
                  <a:srgbClr val="002060"/>
                </a:solidFill>
              </a:rPr>
              <a:t>i </a:t>
            </a:r>
            <a:r>
              <a:rPr lang="es-419" sz="3600" dirty="0">
                <a:solidFill>
                  <a:srgbClr val="002060"/>
                </a:solidFill>
              </a:rPr>
              <a:t>no puede pagar, puede </a:t>
            </a:r>
            <a:r>
              <a:rPr lang="es-419" sz="3600" dirty="0" smtClean="0">
                <a:solidFill>
                  <a:srgbClr val="002060"/>
                </a:solidFill>
              </a:rPr>
              <a:t>solicitar</a:t>
            </a:r>
            <a:r>
              <a:rPr lang="en-US" sz="3600" dirty="0" smtClean="0">
                <a:solidFill>
                  <a:srgbClr val="002060"/>
                </a:solidFill>
              </a:rPr>
              <a:t> un </a:t>
            </a:r>
            <a:r>
              <a:rPr lang="en-US" sz="3600" dirty="0" err="1" smtClean="0">
                <a:solidFill>
                  <a:srgbClr val="002060"/>
                </a:solidFill>
              </a:rPr>
              <a:t>perdón</a:t>
            </a:r>
            <a:r>
              <a:rPr lang="es-419" sz="3600" dirty="0" smtClean="0">
                <a:solidFill>
                  <a:srgbClr val="002060"/>
                </a:solidFill>
              </a:rPr>
              <a:t> </a:t>
            </a:r>
            <a:r>
              <a:rPr lang="es-419" sz="3600" dirty="0">
                <a:solidFill>
                  <a:srgbClr val="002060"/>
                </a:solidFill>
              </a:rPr>
              <a:t>para </a:t>
            </a:r>
            <a:r>
              <a:rPr lang="es-419" sz="3600" dirty="0" smtClean="0">
                <a:solidFill>
                  <a:srgbClr val="002060"/>
                </a:solidFill>
              </a:rPr>
              <a:t>solicitarla </a:t>
            </a:r>
            <a:r>
              <a:rPr lang="es-419" sz="3600" dirty="0">
                <a:solidFill>
                  <a:srgbClr val="002060"/>
                </a:solidFill>
              </a:rPr>
              <a:t>de forma gratuita </a:t>
            </a:r>
          </a:p>
          <a:p>
            <a:r>
              <a:rPr lang="es-419" sz="3600" dirty="0" smtClean="0">
                <a:solidFill>
                  <a:srgbClr val="002060"/>
                </a:solidFill>
              </a:rPr>
              <a:t>Si </a:t>
            </a:r>
            <a:r>
              <a:rPr lang="es-419" sz="3600" dirty="0">
                <a:solidFill>
                  <a:srgbClr val="002060"/>
                </a:solidFill>
              </a:rPr>
              <a:t>aprueban el perdón, el perdón aplica a sus hijos y esposo que están incluidos en la solicitud</a:t>
            </a:r>
          </a:p>
          <a:p>
            <a:endParaRPr lang="es-419" sz="3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91" y="2604655"/>
            <a:ext cx="2867617" cy="26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99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559678"/>
            <a:ext cx="4125884" cy="4952492"/>
          </a:xfrm>
        </p:spPr>
        <p:txBody>
          <a:bodyPr/>
          <a:lstStyle/>
          <a:p>
            <a:pPr algn="l"/>
            <a:r>
              <a:rPr lang="es-419" sz="4800" dirty="0" smtClean="0"/>
              <a:t>Carta </a:t>
            </a:r>
            <a:r>
              <a:rPr lang="es-419" sz="4800" dirty="0"/>
              <a:t>de p</a:t>
            </a:r>
            <a:r>
              <a:rPr lang="es-419" sz="4800" dirty="0" smtClean="0"/>
              <a:t>resentación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/>
              <a:t/>
            </a:r>
            <a:br>
              <a:rPr lang="en-US" dirty="0"/>
            </a:br>
            <a:endParaRPr lang="es-419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81600" y="569066"/>
            <a:ext cx="5843451" cy="5655156"/>
          </a:xfrm>
        </p:spPr>
        <p:txBody>
          <a:bodyPr>
            <a:normAutofit/>
          </a:bodyPr>
          <a:lstStyle/>
          <a:p>
            <a:r>
              <a:rPr lang="es-419" sz="3700" dirty="0" smtClean="0">
                <a:solidFill>
                  <a:srgbClr val="002060"/>
                </a:solidFill>
              </a:rPr>
              <a:t>Una </a:t>
            </a:r>
            <a:r>
              <a:rPr lang="es-419" sz="3700" dirty="0">
                <a:solidFill>
                  <a:srgbClr val="002060"/>
                </a:solidFill>
              </a:rPr>
              <a:t>carta al </a:t>
            </a:r>
            <a:r>
              <a:rPr lang="es-419" sz="3700" dirty="0" smtClean="0">
                <a:solidFill>
                  <a:srgbClr val="002060"/>
                </a:solidFill>
              </a:rPr>
              <a:t>gobierno</a:t>
            </a:r>
            <a:r>
              <a:rPr lang="en-US" sz="3700" dirty="0" smtClean="0">
                <a:solidFill>
                  <a:srgbClr val="002060"/>
                </a:solidFill>
              </a:rPr>
              <a:t> (USCIS)</a:t>
            </a:r>
            <a:r>
              <a:rPr lang="es-419" sz="3700" dirty="0" smtClean="0">
                <a:solidFill>
                  <a:srgbClr val="002060"/>
                </a:solidFill>
              </a:rPr>
              <a:t> </a:t>
            </a:r>
            <a:r>
              <a:rPr lang="es-419" sz="3700" dirty="0">
                <a:solidFill>
                  <a:srgbClr val="002060"/>
                </a:solidFill>
              </a:rPr>
              <a:t>que se envía junto con su </a:t>
            </a:r>
            <a:r>
              <a:rPr lang="es-419" sz="3700" dirty="0" smtClean="0">
                <a:solidFill>
                  <a:srgbClr val="002060"/>
                </a:solidFill>
              </a:rPr>
              <a:t>solicitud</a:t>
            </a:r>
            <a:endParaRPr lang="en-US" sz="3700" dirty="0" smtClean="0">
              <a:solidFill>
                <a:srgbClr val="002060"/>
              </a:solidFill>
            </a:endParaRPr>
          </a:p>
          <a:p>
            <a:r>
              <a:rPr lang="es-419" sz="3700" dirty="0">
                <a:solidFill>
                  <a:srgbClr val="002060"/>
                </a:solidFill>
              </a:rPr>
              <a:t>Explica quién es usted y que </a:t>
            </a:r>
            <a:r>
              <a:rPr lang="es-419" sz="3700" dirty="0" smtClean="0">
                <a:solidFill>
                  <a:srgbClr val="002060"/>
                </a:solidFill>
              </a:rPr>
              <a:t>está </a:t>
            </a:r>
            <a:r>
              <a:rPr lang="es-419" sz="3700" dirty="0">
                <a:solidFill>
                  <a:srgbClr val="002060"/>
                </a:solidFill>
              </a:rPr>
              <a:t>solicitando la Visa </a:t>
            </a:r>
            <a:r>
              <a:rPr lang="es-419" sz="3700" dirty="0" smtClean="0">
                <a:solidFill>
                  <a:srgbClr val="002060"/>
                </a:solidFill>
              </a:rPr>
              <a:t>U</a:t>
            </a:r>
            <a:endParaRPr lang="en-US" sz="3700" dirty="0" smtClean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2" y="2322466"/>
            <a:ext cx="3987130" cy="31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9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9900512" cy="4268965"/>
          </a:xfrm>
        </p:spPr>
        <p:txBody>
          <a:bodyPr/>
          <a:lstStyle/>
          <a:p>
            <a:r>
              <a:rPr lang="es-US" dirty="0" smtClean="0"/>
              <a:t>Próximos Pasos para Solicitar la Visa U</a:t>
            </a:r>
            <a:endParaRPr lang="es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737695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Próximos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pasos</a:t>
            </a:r>
            <a:r>
              <a:rPr lang="en-US" sz="4800" b="1" dirty="0" smtClean="0"/>
              <a:t>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¿Ahora que?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9066"/>
            <a:ext cx="6248398" cy="592752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2060"/>
                </a:solidFill>
              </a:rPr>
              <a:t>Obtenga el reporte de </a:t>
            </a:r>
            <a:r>
              <a:rPr lang="en-US" sz="3000" dirty="0">
                <a:solidFill>
                  <a:srgbClr val="002060"/>
                </a:solidFill>
              </a:rPr>
              <a:t>la </a:t>
            </a:r>
            <a:r>
              <a:rPr lang="en-US" sz="3000" dirty="0" err="1" smtClean="0">
                <a:solidFill>
                  <a:srgbClr val="002060"/>
                </a:solidFill>
              </a:rPr>
              <a:t>policía</a:t>
            </a:r>
            <a:endParaRPr lang="en-US" sz="30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2060"/>
                </a:solidFill>
              </a:rPr>
              <a:t>Consiga su </a:t>
            </a:r>
            <a:r>
              <a:rPr lang="en-US" sz="3000" b="1" dirty="0" smtClean="0">
                <a:solidFill>
                  <a:srgbClr val="002060"/>
                </a:solidFill>
              </a:rPr>
              <a:t>I-918 </a:t>
            </a:r>
            <a:r>
              <a:rPr lang="en-US" sz="3000" dirty="0" smtClean="0">
                <a:solidFill>
                  <a:srgbClr val="002060"/>
                </a:solidFill>
              </a:rPr>
              <a:t>Suplemento 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2060"/>
                </a:solidFill>
              </a:rPr>
              <a:t>Complete el </a:t>
            </a:r>
            <a:r>
              <a:rPr lang="en-US" sz="3000" dirty="0" err="1" smtClean="0">
                <a:solidFill>
                  <a:srgbClr val="002060"/>
                </a:solidFill>
              </a:rPr>
              <a:t>formulario</a:t>
            </a:r>
            <a:r>
              <a:rPr lang="en-US" sz="3000" dirty="0" smtClean="0">
                <a:solidFill>
                  <a:srgbClr val="002060"/>
                </a:solidFill>
              </a:rPr>
              <a:t>: </a:t>
            </a:r>
            <a:r>
              <a:rPr lang="en-US" sz="3000" b="1" dirty="0" smtClean="0">
                <a:solidFill>
                  <a:srgbClr val="002060"/>
                </a:solidFill>
              </a:rPr>
              <a:t>I-918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2060"/>
                </a:solidFill>
              </a:rPr>
              <a:t>Complete el </a:t>
            </a:r>
            <a:r>
              <a:rPr lang="en-US" sz="3000" dirty="0" err="1" smtClean="0">
                <a:solidFill>
                  <a:srgbClr val="002060"/>
                </a:solidFill>
              </a:rPr>
              <a:t>formulario</a:t>
            </a:r>
            <a:r>
              <a:rPr lang="en-US" sz="3000" dirty="0" smtClean="0">
                <a:solidFill>
                  <a:srgbClr val="002060"/>
                </a:solidFill>
              </a:rPr>
              <a:t>: </a:t>
            </a:r>
            <a:r>
              <a:rPr lang="en-US" sz="3000" b="1" dirty="0" smtClean="0">
                <a:solidFill>
                  <a:srgbClr val="002060"/>
                </a:solidFill>
              </a:rPr>
              <a:t>I-918 A</a:t>
            </a:r>
          </a:p>
          <a:p>
            <a:pPr marL="514350" indent="-514350">
              <a:buFont typeface="+mj-lt"/>
              <a:buAutoNum type="arabicPeriod"/>
            </a:pPr>
            <a:r>
              <a:rPr lang="es-419" sz="3000" dirty="0" smtClean="0">
                <a:solidFill>
                  <a:srgbClr val="002060"/>
                </a:solidFill>
              </a:rPr>
              <a:t>Complete </a:t>
            </a:r>
            <a:r>
              <a:rPr lang="en-US" sz="3000" dirty="0" smtClean="0">
                <a:solidFill>
                  <a:srgbClr val="002060"/>
                </a:solidFill>
              </a:rPr>
              <a:t>el </a:t>
            </a:r>
            <a:r>
              <a:rPr lang="en-US" sz="3000" dirty="0" err="1" smtClean="0">
                <a:solidFill>
                  <a:srgbClr val="002060"/>
                </a:solidFill>
              </a:rPr>
              <a:t>formulario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s-419" sz="3000" dirty="0" smtClean="0">
                <a:solidFill>
                  <a:srgbClr val="002060"/>
                </a:solidFill>
              </a:rPr>
              <a:t>para el perdón: </a:t>
            </a:r>
            <a:r>
              <a:rPr lang="es-419" sz="3000" b="1" dirty="0">
                <a:solidFill>
                  <a:srgbClr val="002060"/>
                </a:solidFill>
              </a:rPr>
              <a:t>I-192</a:t>
            </a:r>
          </a:p>
          <a:p>
            <a:pPr marL="514350" indent="-514350">
              <a:buFont typeface="+mj-lt"/>
              <a:buAutoNum type="arabicPeriod"/>
            </a:pPr>
            <a:r>
              <a:rPr lang="es-419" sz="3000" dirty="0" smtClean="0">
                <a:solidFill>
                  <a:srgbClr val="002060"/>
                </a:solidFill>
              </a:rPr>
              <a:t>Complete </a:t>
            </a:r>
            <a:r>
              <a:rPr lang="en-US" sz="3000" dirty="0" smtClean="0">
                <a:solidFill>
                  <a:srgbClr val="002060"/>
                </a:solidFill>
              </a:rPr>
              <a:t>el </a:t>
            </a:r>
            <a:r>
              <a:rPr lang="en-US" sz="3000" dirty="0" err="1" smtClean="0">
                <a:solidFill>
                  <a:srgbClr val="002060"/>
                </a:solidFill>
              </a:rPr>
              <a:t>formulario</a:t>
            </a:r>
            <a:r>
              <a:rPr lang="es-419" sz="3000" dirty="0" smtClean="0">
                <a:solidFill>
                  <a:srgbClr val="002060"/>
                </a:solidFill>
              </a:rPr>
              <a:t>: </a:t>
            </a:r>
            <a:r>
              <a:rPr lang="es-419" sz="3000" b="1" dirty="0">
                <a:solidFill>
                  <a:srgbClr val="002060"/>
                </a:solidFill>
              </a:rPr>
              <a:t>I-765</a:t>
            </a:r>
          </a:p>
          <a:p>
            <a:pPr marL="514350" indent="-514350">
              <a:buFont typeface="+mj-lt"/>
              <a:buAutoNum type="arabicPeriod"/>
            </a:pPr>
            <a:r>
              <a:rPr lang="es-419" sz="3000" dirty="0" smtClean="0">
                <a:solidFill>
                  <a:srgbClr val="002060"/>
                </a:solidFill>
              </a:rPr>
              <a:t>Escribe </a:t>
            </a:r>
            <a:r>
              <a:rPr lang="en-US" sz="3000" dirty="0" smtClean="0">
                <a:solidFill>
                  <a:srgbClr val="002060"/>
                </a:solidFill>
              </a:rPr>
              <a:t>su</a:t>
            </a:r>
            <a:r>
              <a:rPr lang="es-419" sz="3000" dirty="0" smtClean="0">
                <a:solidFill>
                  <a:srgbClr val="002060"/>
                </a:solidFill>
              </a:rPr>
              <a:t> declaración</a:t>
            </a:r>
            <a:r>
              <a:rPr lang="en-US" sz="3000" dirty="0" smtClean="0">
                <a:solidFill>
                  <a:srgbClr val="002060"/>
                </a:solidFill>
              </a:rPr>
              <a:t> personal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2060"/>
                </a:solidFill>
              </a:rPr>
              <a:t>Obtenga los documentos adicionales para apoyar su caso</a:t>
            </a:r>
          </a:p>
          <a:p>
            <a:pPr marL="514350" indent="-514350">
              <a:buFont typeface="+mj-lt"/>
              <a:buAutoNum type="arabicPeriod"/>
            </a:pPr>
            <a:endParaRPr lang="en-US" sz="3500" b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5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3752467"/>
            <a:ext cx="2507276" cy="14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60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4159135" cy="5176104"/>
          </a:xfrm>
        </p:spPr>
        <p:txBody>
          <a:bodyPr/>
          <a:lstStyle/>
          <a:p>
            <a:r>
              <a:rPr lang="es-419" dirty="0" smtClean="0"/>
              <a:t>Importante</a:t>
            </a:r>
            <a:r>
              <a:rPr lang="en-US" dirty="0" smtClean="0"/>
              <a:t>:</a:t>
            </a:r>
            <a:r>
              <a:rPr lang="es-419" dirty="0" smtClean="0"/>
              <a:t> </a:t>
            </a:r>
            <a:r>
              <a:rPr lang="en-US" dirty="0" smtClean="0"/>
              <a:t>R</a:t>
            </a:r>
            <a:r>
              <a:rPr lang="es-419" dirty="0" smtClean="0"/>
              <a:t>ecuerd</a:t>
            </a:r>
            <a:r>
              <a:rPr lang="en-US" dirty="0" smtClean="0"/>
              <a:t>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Todas</a:t>
            </a:r>
            <a:r>
              <a:rPr lang="en-US" sz="3200" dirty="0">
                <a:solidFill>
                  <a:srgbClr val="002060"/>
                </a:solidFill>
              </a:rPr>
              <a:t> las </a:t>
            </a:r>
            <a:r>
              <a:rPr lang="en-US" sz="3200" dirty="0" err="1">
                <a:solidFill>
                  <a:srgbClr val="002060"/>
                </a:solidFill>
              </a:rPr>
              <a:t>formas</a:t>
            </a:r>
            <a:r>
              <a:rPr lang="en-US" sz="3200" dirty="0">
                <a:solidFill>
                  <a:srgbClr val="002060"/>
                </a:solidFill>
              </a:rPr>
              <a:t> son </a:t>
            </a:r>
            <a:r>
              <a:rPr lang="en-US" sz="3200" dirty="0" err="1">
                <a:solidFill>
                  <a:srgbClr val="002060"/>
                </a:solidFill>
              </a:rPr>
              <a:t>gratuitas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en</a:t>
            </a:r>
            <a:r>
              <a:rPr lang="en-US" sz="3200" dirty="0">
                <a:solidFill>
                  <a:srgbClr val="002060"/>
                </a:solidFill>
              </a:rPr>
              <a:t> USCIS.gov</a:t>
            </a:r>
          </a:p>
          <a:p>
            <a:r>
              <a:rPr lang="en-US" sz="3200" dirty="0" err="1">
                <a:solidFill>
                  <a:srgbClr val="002060"/>
                </a:solidFill>
              </a:rPr>
              <a:t>Haz</a:t>
            </a:r>
            <a:r>
              <a:rPr lang="en-US" sz="3200" dirty="0">
                <a:solidFill>
                  <a:srgbClr val="002060"/>
                </a:solidFill>
              </a:rPr>
              <a:t> que </a:t>
            </a:r>
            <a:r>
              <a:rPr lang="en-US" sz="3200" dirty="0" err="1">
                <a:solidFill>
                  <a:srgbClr val="002060"/>
                </a:solidFill>
              </a:rPr>
              <a:t>tus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documentos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sean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traducidos</a:t>
            </a:r>
            <a:r>
              <a:rPr lang="en-US" sz="3200" dirty="0">
                <a:solidFill>
                  <a:srgbClr val="002060"/>
                </a:solidFill>
              </a:rPr>
              <a:t> al </a:t>
            </a:r>
            <a:r>
              <a:rPr lang="en-US" sz="3200" dirty="0" err="1">
                <a:solidFill>
                  <a:srgbClr val="002060"/>
                </a:solidFill>
              </a:rPr>
              <a:t>inglés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002060"/>
                </a:solidFill>
              </a:rPr>
              <a:t>Recoge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todos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tus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documentos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sz="3000" dirty="0" err="1">
                <a:solidFill>
                  <a:srgbClr val="002060"/>
                </a:solidFill>
              </a:rPr>
              <a:t>Envíe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su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solicitud</a:t>
            </a:r>
            <a:r>
              <a:rPr lang="en-US" sz="3000" dirty="0">
                <a:solidFill>
                  <a:srgbClr val="00206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USCIS Vermont Service Center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75 Lower </a:t>
            </a:r>
            <a:r>
              <a:rPr lang="en-US" sz="3200" b="1" dirty="0" err="1">
                <a:solidFill>
                  <a:srgbClr val="002060"/>
                </a:solidFill>
              </a:rPr>
              <a:t>soldar</a:t>
            </a:r>
            <a:r>
              <a:rPr lang="en-US" sz="3200" b="1" dirty="0">
                <a:solidFill>
                  <a:srgbClr val="002060"/>
                </a:solidFill>
              </a:rPr>
              <a:t> St.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Albans, VT 05479-001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10" y="2647406"/>
            <a:ext cx="3245170" cy="32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30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¿</a:t>
            </a:r>
            <a:r>
              <a:rPr lang="es-419" dirty="0" smtClean="0"/>
              <a:t>Qué pasa </a:t>
            </a:r>
            <a:r>
              <a:rPr lang="es-419" dirty="0"/>
              <a:t>d</a:t>
            </a:r>
            <a:r>
              <a:rPr lang="es-419" dirty="0" smtClean="0"/>
              <a:t>espués que mande su </a:t>
            </a:r>
            <a:r>
              <a:rPr lang="es-419" dirty="0"/>
              <a:t>s</a:t>
            </a:r>
            <a:r>
              <a:rPr lang="es-419" dirty="0" smtClean="0"/>
              <a:t>olicitud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>
                <a:solidFill>
                  <a:srgbClr val="1B346B"/>
                </a:solidFill>
              </a:rPr>
              <a:t>Recibirá una notificación de que el USCIS recibió su solicitud.</a:t>
            </a:r>
          </a:p>
          <a:p>
            <a:r>
              <a:rPr lang="es-ES" sz="3200" dirty="0">
                <a:solidFill>
                  <a:srgbClr val="1B346B"/>
                </a:solidFill>
              </a:rPr>
              <a:t>Usted recibirá la cita para tomar sus huellas dactilares.</a:t>
            </a:r>
          </a:p>
          <a:p>
            <a:r>
              <a:rPr lang="es-ES" sz="3200" dirty="0">
                <a:solidFill>
                  <a:srgbClr val="1B346B"/>
                </a:solidFill>
              </a:rPr>
              <a:t>Acción diferida. *</a:t>
            </a:r>
          </a:p>
          <a:p>
            <a:r>
              <a:rPr lang="es-ES" sz="3200" dirty="0">
                <a:solidFill>
                  <a:srgbClr val="1B346B"/>
                </a:solidFill>
              </a:rPr>
              <a:t>Usted recibirá su permiso de trabajo. *</a:t>
            </a:r>
          </a:p>
          <a:p>
            <a:r>
              <a:rPr lang="es-ES" sz="3200" dirty="0">
                <a:solidFill>
                  <a:srgbClr val="1B346B"/>
                </a:solidFill>
              </a:rPr>
              <a:t>Aprobación de visa. 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6224222"/>
            <a:ext cx="651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* Esto puede tardar años en alcanzarse.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7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74" y="559677"/>
            <a:ext cx="4597444" cy="495249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¿Cuales </a:t>
            </a:r>
            <a:r>
              <a:rPr lang="en-US" sz="4400" dirty="0" smtClean="0">
                <a:solidFill>
                  <a:srgbClr val="002060"/>
                </a:solidFill>
              </a:rPr>
              <a:t>son los beneficios</a:t>
            </a:r>
            <a:r>
              <a:rPr lang="en-US" sz="4400" dirty="0">
                <a:solidFill>
                  <a:srgbClr val="002060"/>
                </a:solidFill>
              </a:rPr>
              <a:t>?</a:t>
            </a:r>
            <a:endParaRPr lang="es-419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2021" y="587386"/>
            <a:ext cx="6059147" cy="5311733"/>
          </a:xfrm>
        </p:spPr>
        <p:txBody>
          <a:bodyPr>
            <a:normAutofit fontScale="92500" lnSpcReduction="10000"/>
          </a:bodyPr>
          <a:lstStyle/>
          <a:p>
            <a:endParaRPr lang="es-ES" sz="2800" dirty="0" smtClean="0">
              <a:solidFill>
                <a:schemeClr val="accent1"/>
              </a:solidFill>
            </a:endParaRPr>
          </a:p>
          <a:p>
            <a:r>
              <a:rPr lang="es-ES" sz="2800" dirty="0" smtClean="0">
                <a:solidFill>
                  <a:schemeClr val="accent1"/>
                </a:solidFill>
              </a:rPr>
              <a:t>La Visa U es un estatus legal </a:t>
            </a:r>
          </a:p>
          <a:p>
            <a:r>
              <a:rPr lang="es-ES" sz="2800" dirty="0" smtClean="0">
                <a:solidFill>
                  <a:srgbClr val="002060"/>
                </a:solidFill>
              </a:rPr>
              <a:t>Dura 4 años</a:t>
            </a:r>
            <a:endParaRPr lang="es-ES" sz="2800" dirty="0" smtClean="0">
              <a:solidFill>
                <a:schemeClr val="accent1"/>
              </a:solidFill>
            </a:endParaRPr>
          </a:p>
          <a:p>
            <a:r>
              <a:rPr lang="es-ES" sz="2800" dirty="0" smtClean="0">
                <a:solidFill>
                  <a:schemeClr val="accent1"/>
                </a:solidFill>
              </a:rPr>
              <a:t>Después de 3 </a:t>
            </a:r>
            <a:r>
              <a:rPr lang="es-ES" sz="2800" dirty="0" smtClean="0">
                <a:solidFill>
                  <a:srgbClr val="002060"/>
                </a:solidFill>
              </a:rPr>
              <a:t>años, es </a:t>
            </a:r>
            <a:r>
              <a:rPr lang="es-ES" sz="2800" dirty="0" smtClean="0">
                <a:solidFill>
                  <a:schemeClr val="accent1"/>
                </a:solidFill>
              </a:rPr>
              <a:t>elegible para estatus de residencia permanente</a:t>
            </a:r>
          </a:p>
          <a:p>
            <a:r>
              <a:rPr lang="es-ES" sz="2800" dirty="0" smtClean="0">
                <a:solidFill>
                  <a:schemeClr val="accent1"/>
                </a:solidFill>
              </a:rPr>
              <a:t>Autorización para trabajo y seguro social</a:t>
            </a:r>
          </a:p>
          <a:p>
            <a:r>
              <a:rPr lang="es-ES" sz="2800" dirty="0" smtClean="0">
                <a:solidFill>
                  <a:schemeClr val="accent1"/>
                </a:solidFill>
              </a:rPr>
              <a:t>Algunos familiares pueden ser incluidos en la solicitud</a:t>
            </a:r>
          </a:p>
          <a:p>
            <a:r>
              <a:rPr lang="es-ES" sz="2800" dirty="0" smtClean="0">
                <a:solidFill>
                  <a:schemeClr val="accent1"/>
                </a:solidFill>
              </a:rPr>
              <a:t>Victimas de delitos en los Estados Unidos que han vuelto a su país de origen aun pueden ser elegibles en algunos casos</a:t>
            </a:r>
          </a:p>
          <a:p>
            <a:endParaRPr lang="es-ES" sz="2800" dirty="0">
              <a:solidFill>
                <a:schemeClr val="accent1"/>
              </a:solidFill>
            </a:endParaRPr>
          </a:p>
          <a:p>
            <a:endParaRPr lang="en-US" sz="2800" dirty="0"/>
          </a:p>
        </p:txBody>
      </p:sp>
      <p:pic>
        <p:nvPicPr>
          <p:cNvPr id="7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3" y="2667542"/>
            <a:ext cx="3698093" cy="23451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0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74" y="559677"/>
            <a:ext cx="4597444" cy="495249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¿</a:t>
            </a:r>
            <a:r>
              <a:rPr lang="es-419" sz="4400" dirty="0" smtClean="0"/>
              <a:t>Cómo </a:t>
            </a:r>
            <a:r>
              <a:rPr lang="es-419" sz="4400" dirty="0"/>
              <a:t>afecta </a:t>
            </a:r>
            <a:r>
              <a:rPr lang="en-US" sz="4400" dirty="0" smtClean="0"/>
              <a:t>su</a:t>
            </a:r>
            <a:r>
              <a:rPr lang="es-419" sz="4400" dirty="0" smtClean="0"/>
              <a:t> </a:t>
            </a:r>
            <a:r>
              <a:rPr lang="es-419" sz="4400" dirty="0"/>
              <a:t>caso en </a:t>
            </a:r>
            <a:r>
              <a:rPr lang="en-US" sz="4400" dirty="0" smtClean="0"/>
              <a:t>la </a:t>
            </a:r>
            <a:r>
              <a:rPr lang="es-419" sz="4400" dirty="0" smtClean="0"/>
              <a:t>corte </a:t>
            </a:r>
            <a:r>
              <a:rPr lang="es-419" sz="4400" dirty="0"/>
              <a:t>de inmigración</a:t>
            </a:r>
            <a:r>
              <a:rPr lang="en-US" sz="4400" dirty="0" smtClean="0"/>
              <a:t>?</a:t>
            </a:r>
            <a:endParaRPr lang="es-419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6855" y="559677"/>
            <a:ext cx="6059147" cy="5809592"/>
          </a:xfrm>
        </p:spPr>
        <p:txBody>
          <a:bodyPr>
            <a:normAutofit fontScale="92500"/>
          </a:bodyPr>
          <a:lstStyle/>
          <a:p>
            <a:r>
              <a:rPr lang="es-419" sz="3400" dirty="0" smtClean="0">
                <a:solidFill>
                  <a:srgbClr val="1B346B"/>
                </a:solidFill>
              </a:rPr>
              <a:t>La Visa U es decidido por la agencia de USCIS y no es decidido en la corte </a:t>
            </a:r>
          </a:p>
          <a:p>
            <a:r>
              <a:rPr lang="es-419" sz="3200" dirty="0" smtClean="0">
                <a:solidFill>
                  <a:srgbClr val="1B346B"/>
                </a:solidFill>
              </a:rPr>
              <a:t>Si  tiene audiencia puede decirle al juez que está esperando una decisión en su solicitud de la Visa U</a:t>
            </a:r>
          </a:p>
          <a:p>
            <a:r>
              <a:rPr lang="es-419" sz="3400" dirty="0" smtClean="0">
                <a:solidFill>
                  <a:srgbClr val="1B346B"/>
                </a:solidFill>
              </a:rPr>
              <a:t>No es necesario terminar el proceso en la corte de inmigración antes de pedir la Visa U</a:t>
            </a:r>
          </a:p>
        </p:txBody>
      </p:sp>
      <p:pic>
        <p:nvPicPr>
          <p:cNvPr id="7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7" y="3215543"/>
            <a:ext cx="2523362" cy="23451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8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74" y="559677"/>
            <a:ext cx="4597444" cy="495249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¿</a:t>
            </a:r>
            <a:r>
              <a:rPr lang="es-419" sz="4400" dirty="0" smtClean="0"/>
              <a:t>Cómo </a:t>
            </a:r>
            <a:r>
              <a:rPr lang="es-419" sz="4400" dirty="0"/>
              <a:t>afecta </a:t>
            </a:r>
            <a:r>
              <a:rPr lang="en-US" sz="4400" dirty="0" smtClean="0"/>
              <a:t>su</a:t>
            </a:r>
            <a:r>
              <a:rPr lang="es-419" sz="4400" dirty="0" smtClean="0"/>
              <a:t> </a:t>
            </a:r>
            <a:r>
              <a:rPr lang="es-419" sz="4400" dirty="0"/>
              <a:t>caso en </a:t>
            </a:r>
            <a:r>
              <a:rPr lang="en-US" sz="4400" dirty="0" smtClean="0"/>
              <a:t>la </a:t>
            </a:r>
            <a:r>
              <a:rPr lang="es-419" sz="4400" dirty="0" smtClean="0"/>
              <a:t>corte </a:t>
            </a:r>
            <a:r>
              <a:rPr lang="es-419" sz="4400" dirty="0"/>
              <a:t>de inmigración</a:t>
            </a:r>
            <a:r>
              <a:rPr lang="en-US" sz="4400" dirty="0" smtClean="0"/>
              <a:t>?</a:t>
            </a:r>
            <a:endParaRPr lang="es-419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2021" y="418454"/>
            <a:ext cx="6295797" cy="6061173"/>
          </a:xfrm>
        </p:spPr>
        <p:txBody>
          <a:bodyPr>
            <a:normAutofit fontScale="92500" lnSpcReduction="20000"/>
          </a:bodyPr>
          <a:lstStyle/>
          <a:p>
            <a:r>
              <a:rPr lang="es-ES" sz="3200" dirty="0">
                <a:solidFill>
                  <a:srgbClr val="1B346B"/>
                </a:solidFill>
              </a:rPr>
              <a:t>Usted puede </a:t>
            </a:r>
            <a:r>
              <a:rPr lang="es-ES" sz="3200" dirty="0" smtClean="0">
                <a:solidFill>
                  <a:srgbClr val="1B346B"/>
                </a:solidFill>
              </a:rPr>
              <a:t>pedir </a:t>
            </a:r>
            <a:r>
              <a:rPr lang="es-ES" sz="3200" u="sng" dirty="0" smtClean="0">
                <a:solidFill>
                  <a:srgbClr val="1B346B"/>
                </a:solidFill>
              </a:rPr>
              <a:t>una continuación </a:t>
            </a:r>
            <a:r>
              <a:rPr lang="es-ES" sz="3200" u="sng" dirty="0">
                <a:solidFill>
                  <a:srgbClr val="1B346B"/>
                </a:solidFill>
              </a:rPr>
              <a:t>o ser colocado en </a:t>
            </a:r>
            <a:r>
              <a:rPr lang="es-ES" sz="3200" u="sng" dirty="0" smtClean="0">
                <a:solidFill>
                  <a:srgbClr val="1B346B"/>
                </a:solidFill>
              </a:rPr>
              <a:t>la lista de casos con estado especial:</a:t>
            </a:r>
            <a:endParaRPr lang="es-ES" sz="3200" u="sng" dirty="0">
              <a:solidFill>
                <a:srgbClr val="1B346B"/>
              </a:solidFill>
            </a:endParaRPr>
          </a:p>
          <a:p>
            <a:r>
              <a:rPr lang="es-ES" sz="3200" b="1" dirty="0">
                <a:solidFill>
                  <a:srgbClr val="1B346B"/>
                </a:solidFill>
              </a:rPr>
              <a:t>Continuación</a:t>
            </a:r>
            <a:r>
              <a:rPr lang="es-ES" sz="3200" dirty="0">
                <a:solidFill>
                  <a:srgbClr val="1B346B"/>
                </a:solidFill>
              </a:rPr>
              <a:t>: </a:t>
            </a:r>
          </a:p>
          <a:p>
            <a:pPr lvl="1"/>
            <a:r>
              <a:rPr lang="es-ES" sz="3000" dirty="0">
                <a:solidFill>
                  <a:srgbClr val="1B346B"/>
                </a:solidFill>
              </a:rPr>
              <a:t>A veces el juez no cierra el caso, pero le </a:t>
            </a:r>
            <a:r>
              <a:rPr lang="es-ES" sz="3000" dirty="0" smtClean="0">
                <a:solidFill>
                  <a:srgbClr val="1B346B"/>
                </a:solidFill>
              </a:rPr>
              <a:t>da </a:t>
            </a:r>
            <a:r>
              <a:rPr lang="es-ES" sz="3000" dirty="0">
                <a:solidFill>
                  <a:srgbClr val="1B346B"/>
                </a:solidFill>
              </a:rPr>
              <a:t>un aplazamiento mientras USCIS procesa su solicitud de visa U.</a:t>
            </a:r>
          </a:p>
          <a:p>
            <a:pPr lvl="1"/>
            <a:r>
              <a:rPr lang="es-ES" sz="3200" dirty="0">
                <a:solidFill>
                  <a:srgbClr val="1B346B"/>
                </a:solidFill>
              </a:rPr>
              <a:t>Usted le está pidiendo al juez que continúe su audiencia a otra </a:t>
            </a:r>
            <a:r>
              <a:rPr lang="es-ES" sz="3200" dirty="0" smtClean="0">
                <a:solidFill>
                  <a:srgbClr val="1B346B"/>
                </a:solidFill>
              </a:rPr>
              <a:t>fecha. El Juez puede negar o aprobar esa solicitud.</a:t>
            </a:r>
            <a:endParaRPr lang="es-ES" sz="3200" dirty="0">
              <a:solidFill>
                <a:srgbClr val="1B346B"/>
              </a:solidFill>
            </a:endParaRPr>
          </a:p>
          <a:p>
            <a:pPr lvl="1"/>
            <a:r>
              <a:rPr lang="es-ES" sz="3200" dirty="0">
                <a:solidFill>
                  <a:srgbClr val="1B346B"/>
                </a:solidFill>
              </a:rPr>
              <a:t>El tiempo que </a:t>
            </a:r>
            <a:r>
              <a:rPr lang="es-ES" sz="3200" dirty="0" smtClean="0">
                <a:solidFill>
                  <a:srgbClr val="1B346B"/>
                </a:solidFill>
              </a:rPr>
              <a:t>continúan </a:t>
            </a:r>
            <a:r>
              <a:rPr lang="es-ES" sz="3200" dirty="0">
                <a:solidFill>
                  <a:srgbClr val="1B346B"/>
                </a:solidFill>
              </a:rPr>
              <a:t>su audición depende del juez.</a:t>
            </a:r>
          </a:p>
        </p:txBody>
      </p:sp>
      <p:pic>
        <p:nvPicPr>
          <p:cNvPr id="7" name="Content Placeholder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7" y="3215543"/>
            <a:ext cx="2523362" cy="23451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9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74" y="559677"/>
            <a:ext cx="4597444" cy="495249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¿</a:t>
            </a:r>
            <a:r>
              <a:rPr lang="es-419" sz="4400" dirty="0" smtClean="0"/>
              <a:t>Cómo </a:t>
            </a:r>
            <a:r>
              <a:rPr lang="es-419" sz="4400" dirty="0"/>
              <a:t>afecta </a:t>
            </a:r>
            <a:r>
              <a:rPr lang="en-US" sz="4400" dirty="0" smtClean="0"/>
              <a:t>su</a:t>
            </a:r>
            <a:r>
              <a:rPr lang="es-419" sz="4400" dirty="0" smtClean="0"/>
              <a:t> </a:t>
            </a:r>
            <a:r>
              <a:rPr lang="es-419" sz="4400" dirty="0"/>
              <a:t>caso en </a:t>
            </a:r>
            <a:r>
              <a:rPr lang="en-US" sz="4400" dirty="0" smtClean="0"/>
              <a:t>la </a:t>
            </a:r>
            <a:r>
              <a:rPr lang="es-419" sz="4400" dirty="0" smtClean="0"/>
              <a:t>corte </a:t>
            </a:r>
            <a:r>
              <a:rPr lang="es-419" sz="4400" dirty="0"/>
              <a:t>de inmigración</a:t>
            </a:r>
            <a:r>
              <a:rPr lang="en-US" sz="4400" dirty="0" smtClean="0"/>
              <a:t>?</a:t>
            </a:r>
            <a:endParaRPr lang="es-419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2022" y="418454"/>
            <a:ext cx="6340642" cy="6061173"/>
          </a:xfrm>
        </p:spPr>
        <p:txBody>
          <a:bodyPr>
            <a:normAutofit fontScale="92500" lnSpcReduction="10000"/>
          </a:bodyPr>
          <a:lstStyle/>
          <a:p>
            <a:r>
              <a:rPr lang="es-ES" sz="3200" dirty="0">
                <a:solidFill>
                  <a:srgbClr val="1B346B"/>
                </a:solidFill>
              </a:rPr>
              <a:t>Usted puede pedir </a:t>
            </a:r>
            <a:r>
              <a:rPr lang="es-ES" sz="3200" u="sng" dirty="0">
                <a:solidFill>
                  <a:srgbClr val="1B346B"/>
                </a:solidFill>
              </a:rPr>
              <a:t>una continuación o ser colocado en la lista de casos con estado especial:</a:t>
            </a:r>
          </a:p>
          <a:p>
            <a:r>
              <a:rPr lang="es-ES" sz="3200" b="1" dirty="0" smtClean="0">
                <a:solidFill>
                  <a:srgbClr val="1B346B"/>
                </a:solidFill>
              </a:rPr>
              <a:t>Lista de cases con estado especial:</a:t>
            </a:r>
            <a:endParaRPr lang="es-ES" sz="3200" b="1" dirty="0">
              <a:solidFill>
                <a:srgbClr val="1B346B"/>
              </a:solidFill>
            </a:endParaRPr>
          </a:p>
          <a:p>
            <a:pPr lvl="1"/>
            <a:r>
              <a:rPr lang="es-ES" sz="3000" dirty="0" smtClean="0">
                <a:solidFill>
                  <a:srgbClr val="1B346B"/>
                </a:solidFill>
              </a:rPr>
              <a:t>Un calendario </a:t>
            </a:r>
            <a:r>
              <a:rPr lang="es-ES" sz="3000" dirty="0">
                <a:solidFill>
                  <a:srgbClr val="1B346B"/>
                </a:solidFill>
              </a:rPr>
              <a:t>especial para casos </a:t>
            </a:r>
            <a:r>
              <a:rPr lang="es-ES" sz="3000" dirty="0" smtClean="0">
                <a:solidFill>
                  <a:srgbClr val="1B346B"/>
                </a:solidFill>
              </a:rPr>
              <a:t>que tienen </a:t>
            </a:r>
            <a:r>
              <a:rPr lang="es-ES" sz="3000" dirty="0">
                <a:solidFill>
                  <a:srgbClr val="1B346B"/>
                </a:solidFill>
              </a:rPr>
              <a:t>aplicaciones con otros tribunales o agencias.</a:t>
            </a:r>
          </a:p>
          <a:p>
            <a:pPr lvl="1"/>
            <a:r>
              <a:rPr lang="es-ES" sz="3000" dirty="0">
                <a:solidFill>
                  <a:srgbClr val="1B346B"/>
                </a:solidFill>
              </a:rPr>
              <a:t>En este calendario, puede tardar aproximadamente </a:t>
            </a:r>
            <a:r>
              <a:rPr lang="es-ES" sz="3000" dirty="0" smtClean="0">
                <a:solidFill>
                  <a:srgbClr val="1B346B"/>
                </a:solidFill>
              </a:rPr>
              <a:t>un </a:t>
            </a:r>
            <a:r>
              <a:rPr lang="es-ES" sz="3000" dirty="0">
                <a:solidFill>
                  <a:srgbClr val="1B346B"/>
                </a:solidFill>
              </a:rPr>
              <a:t>año en volver a ver al juez. </a:t>
            </a:r>
            <a:endParaRPr lang="es-ES" sz="3000" dirty="0" smtClean="0">
              <a:solidFill>
                <a:srgbClr val="1B346B"/>
              </a:solidFill>
            </a:endParaRPr>
          </a:p>
          <a:p>
            <a:pPr lvl="1"/>
            <a:r>
              <a:rPr lang="es-ES" sz="3000" dirty="0" smtClean="0">
                <a:solidFill>
                  <a:srgbClr val="1B346B"/>
                </a:solidFill>
              </a:rPr>
              <a:t>Se </a:t>
            </a:r>
            <a:r>
              <a:rPr lang="es-ES" sz="3000" dirty="0">
                <a:solidFill>
                  <a:srgbClr val="1B346B"/>
                </a:solidFill>
              </a:rPr>
              <a:t>le pedirá </a:t>
            </a:r>
            <a:r>
              <a:rPr lang="es-ES" sz="3000" dirty="0" smtClean="0">
                <a:solidFill>
                  <a:srgbClr val="1B346B"/>
                </a:solidFill>
              </a:rPr>
              <a:t>el </a:t>
            </a:r>
            <a:r>
              <a:rPr lang="es-ES" sz="3000" dirty="0">
                <a:solidFill>
                  <a:srgbClr val="1B346B"/>
                </a:solidFill>
              </a:rPr>
              <a:t>estado actual de su solicitud </a:t>
            </a:r>
            <a:r>
              <a:rPr lang="es-ES" sz="3000" dirty="0" smtClean="0">
                <a:solidFill>
                  <a:srgbClr val="1B346B"/>
                </a:solidFill>
              </a:rPr>
              <a:t>con </a:t>
            </a:r>
            <a:r>
              <a:rPr lang="es-ES" sz="3000" dirty="0">
                <a:solidFill>
                  <a:srgbClr val="1B346B"/>
                </a:solidFill>
              </a:rPr>
              <a:t>USCIS para su revisión.</a:t>
            </a:r>
          </a:p>
        </p:txBody>
      </p:sp>
      <p:pic>
        <p:nvPicPr>
          <p:cNvPr id="7" name="Content Placeholder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7" y="3215543"/>
            <a:ext cx="2523362" cy="23451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656076" cy="4268965"/>
          </a:xfrm>
        </p:spPr>
        <p:txBody>
          <a:bodyPr>
            <a:normAutofit/>
          </a:bodyPr>
          <a:lstStyle/>
          <a:p>
            <a:r>
              <a:rPr lang="en-US" sz="7500" dirty="0" smtClean="0"/>
              <a:t>Elegibilidad</a:t>
            </a:r>
            <a:br>
              <a:rPr lang="en-US" sz="7500" dirty="0" smtClean="0"/>
            </a:br>
            <a:r>
              <a:rPr lang="en-US" sz="7500" dirty="0" smtClean="0"/>
              <a:t>PARA la Visa u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33898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42" y="393667"/>
            <a:ext cx="4707989" cy="495249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Elegibilidad</a:t>
            </a:r>
            <a:r>
              <a:rPr lang="en-US" sz="4400" dirty="0"/>
              <a:t>: </a:t>
            </a:r>
            <a:r>
              <a:rPr lang="en-US" sz="4400" dirty="0" smtClean="0"/>
              <a:t>¿Q</a:t>
            </a:r>
            <a:r>
              <a:rPr lang="es-419" sz="4400" dirty="0" smtClean="0"/>
              <a:t>uién </a:t>
            </a:r>
            <a:r>
              <a:rPr lang="es-419" sz="4400" dirty="0"/>
              <a:t>puede obtener </a:t>
            </a:r>
            <a:r>
              <a:rPr lang="en-US" sz="4400" dirty="0" smtClean="0"/>
              <a:t>una</a:t>
            </a:r>
            <a:r>
              <a:rPr lang="es-419" sz="4400" dirty="0" smtClean="0"/>
              <a:t> </a:t>
            </a:r>
            <a:r>
              <a:rPr lang="en-US" sz="4400" dirty="0" smtClean="0"/>
              <a:t>V</a:t>
            </a:r>
            <a:r>
              <a:rPr lang="es-419" sz="4400" dirty="0" smtClean="0"/>
              <a:t>isa </a:t>
            </a:r>
            <a:r>
              <a:rPr lang="en-US" sz="4400" dirty="0" smtClean="0"/>
              <a:t>U?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1497" y="561473"/>
            <a:ext cx="4519750" cy="53580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Victimas directas de un </a:t>
            </a:r>
            <a:r>
              <a:rPr lang="en-US" sz="3600" dirty="0" err="1" smtClean="0">
                <a:solidFill>
                  <a:srgbClr val="002060"/>
                </a:solidFill>
              </a:rPr>
              <a:t>delito</a:t>
            </a:r>
            <a:endParaRPr lang="en-US" sz="3600" dirty="0" smtClean="0">
              <a:solidFill>
                <a:srgbClr val="002060"/>
              </a:solidFill>
            </a:endParaRPr>
          </a:p>
          <a:p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Victimas indirectas de un </a:t>
            </a:r>
            <a:r>
              <a:rPr lang="en-US" sz="3600" dirty="0" err="1" smtClean="0">
                <a:solidFill>
                  <a:srgbClr val="002060"/>
                </a:solidFill>
              </a:rPr>
              <a:t>delito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</a:p>
          <a:p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Familiares derivados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11" y="3024861"/>
            <a:ext cx="2152650" cy="2124075"/>
          </a:xfrm>
        </p:spPr>
      </p:pic>
    </p:spTree>
    <p:extLst>
      <p:ext uri="{BB962C8B-B14F-4D97-AF65-F5344CB8AC3E}">
        <p14:creationId xmlns:p14="http://schemas.microsoft.com/office/powerpoint/2010/main" val="29653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Custom 1">
      <a:dk1>
        <a:sysClr val="windowText" lastClr="000000"/>
      </a:dk1>
      <a:lt1>
        <a:sysClr val="window" lastClr="FFFFFF"/>
      </a:lt1>
      <a:dk2>
        <a:srgbClr val="07151B"/>
      </a:dk2>
      <a:lt2>
        <a:srgbClr val="F2F3F3"/>
      </a:lt2>
      <a:accent1>
        <a:srgbClr val="1B346B"/>
      </a:accent1>
      <a:accent2>
        <a:srgbClr val="606968"/>
      </a:accent2>
      <a:accent3>
        <a:srgbClr val="8D8D35"/>
      </a:accent3>
      <a:accent4>
        <a:srgbClr val="D9A142"/>
      </a:accent4>
      <a:accent5>
        <a:srgbClr val="C47023"/>
      </a:accent5>
      <a:accent6>
        <a:srgbClr val="754D64"/>
      </a:accent6>
      <a:hlink>
        <a:srgbClr val="417E93"/>
      </a:hlink>
      <a:folHlink>
        <a:srgbClr val="A76D89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12434FFF-CE4A-40FC-99FF-CA1400F2E6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5449</TotalTime>
  <Words>1490</Words>
  <Application>Microsoft Office PowerPoint</Application>
  <PresentationFormat>Widescreen</PresentationFormat>
  <Paragraphs>203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Schoolbook</vt:lpstr>
      <vt:lpstr>Corbel</vt:lpstr>
      <vt:lpstr>Wingdings</vt:lpstr>
      <vt:lpstr>Headlines</vt:lpstr>
      <vt:lpstr>¿Como SE  Solicita  la Visa U?   </vt:lpstr>
      <vt:lpstr>¿QuÉ es la Visa U?</vt:lpstr>
      <vt:lpstr>Introducción: La Visa U </vt:lpstr>
      <vt:lpstr>¿Cuales son los beneficios?</vt:lpstr>
      <vt:lpstr>¿Cómo afecta su caso en la corte de inmigración?</vt:lpstr>
      <vt:lpstr>¿Cómo afecta su caso en la corte de inmigración?</vt:lpstr>
      <vt:lpstr>¿Cómo afecta su caso en la corte de inmigración?</vt:lpstr>
      <vt:lpstr>Elegibilidad PARA la Visa u</vt:lpstr>
      <vt:lpstr>Elegibilidad: ¿Quién puede obtener una Visa U?  </vt:lpstr>
      <vt:lpstr>Los Requisitos  </vt:lpstr>
      <vt:lpstr>Requisito 1: </vt:lpstr>
      <vt:lpstr>Victima Directa o Indirecta    </vt:lpstr>
      <vt:lpstr>Requisito 2:    </vt:lpstr>
      <vt:lpstr>Requisito 3:  </vt:lpstr>
      <vt:lpstr>Ejemplos: Daño físico o mental </vt:lpstr>
      <vt:lpstr>Requisito 4:</vt:lpstr>
      <vt:lpstr>¿CÓmo Solicitar la visa U?</vt:lpstr>
      <vt:lpstr>Formularios: Documentos que necesita</vt:lpstr>
      <vt:lpstr>Formularios que necesita:  I-918 A  </vt:lpstr>
      <vt:lpstr>Formularios que necesita:  I-918 A</vt:lpstr>
      <vt:lpstr>Formularios que necesita:  I-918 B   </vt:lpstr>
      <vt:lpstr>Formularios que necesita: I-765</vt:lpstr>
      <vt:lpstr>Formularios que necesita: I-192  </vt:lpstr>
      <vt:lpstr>¿Para qué necesita una dispensa?</vt:lpstr>
      <vt:lpstr>Declaración Personal  </vt:lpstr>
      <vt:lpstr>Otros documentos importantes:    </vt:lpstr>
      <vt:lpstr>Evidencia del delito y que usted ayudó a la policía  </vt:lpstr>
      <vt:lpstr>Cartas de Apoyo    </vt:lpstr>
      <vt:lpstr>Evidencia del daño que sufrió </vt:lpstr>
      <vt:lpstr>Formulario  I-912</vt:lpstr>
      <vt:lpstr>Carta de presentación    </vt:lpstr>
      <vt:lpstr>Próximos Pasos para Solicitar la Visa U</vt:lpstr>
      <vt:lpstr>Próximos pasos: ¿Ahora que?  </vt:lpstr>
      <vt:lpstr>Importante: Recuerde     </vt:lpstr>
      <vt:lpstr>¿Qué pasa después que mande su solicitud?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THINCLIENT</dc:creator>
  <cp:lastModifiedBy>Naik, Evelyn</cp:lastModifiedBy>
  <cp:revision>426</cp:revision>
  <cp:lastPrinted>2016-10-27T18:33:11Z</cp:lastPrinted>
  <dcterms:created xsi:type="dcterms:W3CDTF">2016-08-04T05:06:17Z</dcterms:created>
  <dcterms:modified xsi:type="dcterms:W3CDTF">2019-11-12T22:35:43Z</dcterms:modified>
</cp:coreProperties>
</file>