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323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9" r:id="rId3"/>
    <p:sldId id="261" r:id="rId4"/>
    <p:sldId id="273" r:id="rId5"/>
    <p:sldId id="315" r:id="rId6"/>
    <p:sldId id="316" r:id="rId7"/>
    <p:sldId id="322" r:id="rId8"/>
    <p:sldId id="294" r:id="rId9"/>
    <p:sldId id="275" r:id="rId10"/>
    <p:sldId id="262" r:id="rId11"/>
    <p:sldId id="277" r:id="rId12"/>
    <p:sldId id="274" r:id="rId13"/>
    <p:sldId id="318" r:id="rId14"/>
    <p:sldId id="284" r:id="rId15"/>
    <p:sldId id="263" r:id="rId16"/>
    <p:sldId id="264" r:id="rId17"/>
    <p:sldId id="281" r:id="rId18"/>
    <p:sldId id="295" r:id="rId19"/>
    <p:sldId id="299" r:id="rId20"/>
    <p:sldId id="311" r:id="rId21"/>
    <p:sldId id="298" r:id="rId22"/>
    <p:sldId id="300" r:id="rId23"/>
    <p:sldId id="301" r:id="rId24"/>
    <p:sldId id="303" r:id="rId25"/>
    <p:sldId id="297" r:id="rId26"/>
    <p:sldId id="296" r:id="rId27"/>
    <p:sldId id="307" r:id="rId28"/>
    <p:sldId id="305" r:id="rId29"/>
    <p:sldId id="306" r:id="rId30"/>
    <p:sldId id="308" r:id="rId31"/>
    <p:sldId id="304" r:id="rId32"/>
    <p:sldId id="293" r:id="rId33"/>
    <p:sldId id="309" r:id="rId34"/>
    <p:sldId id="310" r:id="rId35"/>
    <p:sldId id="317" r:id="rId3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selda Guillen" initials="GG" lastIdx="0" clrIdx="0">
    <p:extLst>
      <p:ext uri="{19B8F6BF-5375-455C-9EA6-DF929625EA0E}">
        <p15:presenceInfo xmlns:p15="http://schemas.microsoft.com/office/powerpoint/2012/main" userId="Griselda Guillen" providerId="None"/>
      </p:ext>
    </p:extLst>
  </p:cmAuthor>
  <p:cmAuthor id="2" name="Bettina Rodriguez Schlegel" initials="BRS" lastIdx="4" clrIdx="1">
    <p:extLst>
      <p:ext uri="{19B8F6BF-5375-455C-9EA6-DF929625EA0E}">
        <p15:presenceInfo xmlns:p15="http://schemas.microsoft.com/office/powerpoint/2012/main" userId="S-1-5-21-152961534-1310477522-618671499-11252" providerId="AD"/>
      </p:ext>
    </p:extLst>
  </p:cmAuthor>
  <p:cmAuthor id="3" name="Gladys Rivera-Martinez" initials="GR" lastIdx="3" clrIdx="2">
    <p:extLst>
      <p:ext uri="{19B8F6BF-5375-455C-9EA6-DF929625EA0E}">
        <p15:presenceInfo xmlns:p15="http://schemas.microsoft.com/office/powerpoint/2012/main" userId="S-1-5-21-152961534-1310477522-618671499-11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46B"/>
    <a:srgbClr val="FF0000"/>
    <a:srgbClr val="0B2BB5"/>
    <a:srgbClr val="262626"/>
    <a:srgbClr val="A59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BB5B28-08F0-4454-B164-4A53AD95DBD1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0C5C2B-C1C8-4AA0-B532-2D89DC06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1EFD7A-5CE9-404A-9254-B17D4BB2386B}" type="datetimeFigureOut">
              <a:rPr lang="es-419" smtClean="0"/>
              <a:t>12/11/2019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3910F6-F764-4777-9441-A40F1BD381CB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42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1233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0321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5549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7705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4691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2310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24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531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30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621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10F6-F764-4777-9441-A40F1BD381CB}" type="slidenum">
              <a:rPr lang="es-419" smtClean="0"/>
              <a:t>33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873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4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1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43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8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2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26" r:id="rId3"/>
    <p:sldLayoutId id="2147485327" r:id="rId4"/>
    <p:sldLayoutId id="2147485328" r:id="rId5"/>
    <p:sldLayoutId id="2147485329" r:id="rId6"/>
    <p:sldLayoutId id="2147485330" r:id="rId7"/>
    <p:sldLayoutId id="2147485331" r:id="rId8"/>
    <p:sldLayoutId id="2147485332" r:id="rId9"/>
    <p:sldLayoutId id="2147485333" r:id="rId10"/>
    <p:sldLayoutId id="214748533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10033516" cy="4268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I </a:t>
            </a:r>
            <a:br>
              <a:rPr lang="en-US" dirty="0" smtClean="0"/>
            </a:br>
            <a:r>
              <a:rPr lang="en-US" dirty="0" smtClean="0"/>
              <a:t>apply for </a:t>
            </a:r>
            <a:br>
              <a:rPr lang="en-US" dirty="0" smtClean="0"/>
            </a:br>
            <a:r>
              <a:rPr lang="en-US" dirty="0" smtClean="0"/>
              <a:t>a u </a:t>
            </a:r>
            <a:r>
              <a:rPr lang="es-419" dirty="0" smtClean="0"/>
              <a:t>Visa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Esperanza </a:t>
            </a:r>
            <a:r>
              <a:rPr lang="en-US" dirty="0" smtClean="0"/>
              <a:t>Immigrant Rights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3" y="559678"/>
            <a:ext cx="4137799" cy="4952492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/>
              <a:t>Requirements</a:t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endParaRPr lang="es-419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6559" y="559677"/>
            <a:ext cx="6464609" cy="561653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Direct </a:t>
            </a:r>
            <a:r>
              <a:rPr lang="en-US" sz="3200" dirty="0">
                <a:solidFill>
                  <a:schemeClr val="accent1"/>
                </a:solidFill>
              </a:rPr>
              <a:t>or indirect victim of a crime that occurred in the United </a:t>
            </a:r>
            <a:r>
              <a:rPr lang="en-US" sz="3200" dirty="0" smtClean="0">
                <a:solidFill>
                  <a:schemeClr val="accent1"/>
                </a:solidFill>
              </a:rPr>
              <a:t>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Crime was an eligible criminal </a:t>
            </a:r>
            <a:r>
              <a:rPr lang="en-US" sz="3200" dirty="0" smtClean="0">
                <a:solidFill>
                  <a:schemeClr val="accent1"/>
                </a:solidFill>
              </a:rPr>
              <a:t>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You were injured </a:t>
            </a:r>
            <a:r>
              <a:rPr lang="en-US" sz="3200" dirty="0">
                <a:solidFill>
                  <a:schemeClr val="accent1"/>
                </a:solidFill>
              </a:rPr>
              <a:t>because of the </a:t>
            </a:r>
            <a:r>
              <a:rPr lang="en-US" sz="3200" dirty="0" smtClean="0">
                <a:solidFill>
                  <a:schemeClr val="accent1"/>
                </a:solidFill>
              </a:rPr>
              <a:t>crime; and</a:t>
            </a:r>
            <a:endParaRPr lang="en-US" sz="3200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1"/>
                </a:solidFill>
              </a:rPr>
              <a:t>You helped</a:t>
            </a:r>
            <a:r>
              <a:rPr lang="en-US" sz="3200" dirty="0">
                <a:solidFill>
                  <a:schemeClr val="accent1"/>
                </a:solidFill>
              </a:rPr>
              <a:t>, </a:t>
            </a:r>
            <a:r>
              <a:rPr lang="en-US" sz="3200" dirty="0" smtClean="0">
                <a:solidFill>
                  <a:schemeClr val="accent1"/>
                </a:solidFill>
              </a:rPr>
              <a:t>are </a:t>
            </a:r>
            <a:r>
              <a:rPr lang="en-US" sz="3200" dirty="0">
                <a:solidFill>
                  <a:schemeClr val="accent1"/>
                </a:solidFill>
              </a:rPr>
              <a:t>helping, or there is a likelihood that you will </a:t>
            </a:r>
            <a:r>
              <a:rPr lang="en-US" sz="3200" dirty="0" smtClean="0">
                <a:solidFill>
                  <a:schemeClr val="accent1"/>
                </a:solidFill>
              </a:rPr>
              <a:t>help, </a:t>
            </a:r>
            <a:r>
              <a:rPr lang="en-US" sz="3200" dirty="0">
                <a:solidFill>
                  <a:schemeClr val="accent1"/>
                </a:solidFill>
              </a:rPr>
              <a:t>in the investigation or prosecution of the crime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0" y="2390593"/>
            <a:ext cx="3196483" cy="2574944"/>
          </a:xfrm>
        </p:spPr>
      </p:pic>
    </p:spTree>
    <p:extLst>
      <p:ext uri="{BB962C8B-B14F-4D97-AF65-F5344CB8AC3E}">
        <p14:creationId xmlns:p14="http://schemas.microsoft.com/office/powerpoint/2010/main" val="20403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1" y="679268"/>
            <a:ext cx="4954385" cy="4832901"/>
          </a:xfrm>
        </p:spPr>
        <p:txBody>
          <a:bodyPr>
            <a:normAutofit/>
          </a:bodyPr>
          <a:lstStyle/>
          <a:p>
            <a:r>
              <a:rPr lang="es-US" sz="4800" dirty="0" err="1" smtClean="0"/>
              <a:t>Requirement</a:t>
            </a:r>
            <a:r>
              <a:rPr lang="es-US" sz="4800" dirty="0" smtClean="0"/>
              <a:t> 1:</a:t>
            </a:r>
            <a:r>
              <a:rPr lang="es-US" sz="4400" dirty="0" smtClean="0"/>
              <a:t/>
            </a:r>
            <a:br>
              <a:rPr lang="es-US" sz="4400" dirty="0" smtClean="0"/>
            </a:br>
            <a:endParaRPr lang="es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2778" y="679269"/>
            <a:ext cx="5798390" cy="549694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You were the direct or indirect </a:t>
            </a:r>
            <a:r>
              <a:rPr lang="en-US" sz="4000" dirty="0">
                <a:solidFill>
                  <a:schemeClr val="accent1"/>
                </a:solidFill>
              </a:rPr>
              <a:t>victim of a </a:t>
            </a:r>
            <a:r>
              <a:rPr lang="en-US" sz="4000" dirty="0" smtClean="0">
                <a:solidFill>
                  <a:schemeClr val="accent1"/>
                </a:solidFill>
              </a:rPr>
              <a:t>crime.</a:t>
            </a:r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>
                <a:solidFill>
                  <a:schemeClr val="accent1"/>
                </a:solidFill>
              </a:rPr>
              <a:t>The crime occurred within the United </a:t>
            </a:r>
            <a:r>
              <a:rPr lang="en-US" sz="4000" dirty="0" smtClean="0">
                <a:solidFill>
                  <a:schemeClr val="accent1"/>
                </a:solidFill>
              </a:rPr>
              <a:t>States.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4" y="2531911"/>
            <a:ext cx="4034128" cy="26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8"/>
            <a:ext cx="3731070" cy="495249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Direct or Indirect Victim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s-419" dirty="0" smtClean="0">
                <a:solidFill>
                  <a:srgbClr val="002060"/>
                </a:solidFill>
              </a:rPr>
              <a:t> 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753" y="559678"/>
            <a:ext cx="6841709" cy="6024001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</a:rPr>
              <a:t>Direct</a:t>
            </a:r>
            <a:r>
              <a:rPr lang="en-US" sz="2600" dirty="0">
                <a:solidFill>
                  <a:srgbClr val="002060"/>
                </a:solidFill>
              </a:rPr>
              <a:t>: you directly suffered the </a:t>
            </a:r>
            <a:r>
              <a:rPr lang="en-US" sz="2600" dirty="0" smtClean="0">
                <a:solidFill>
                  <a:srgbClr val="002060"/>
                </a:solidFill>
              </a:rPr>
              <a:t>harm.</a:t>
            </a: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b="1" dirty="0">
                <a:solidFill>
                  <a:srgbClr val="002060"/>
                </a:solidFill>
              </a:rPr>
              <a:t>Indirect</a:t>
            </a:r>
            <a:r>
              <a:rPr lang="en-US" sz="2600" dirty="0">
                <a:solidFill>
                  <a:srgbClr val="002060"/>
                </a:solidFill>
              </a:rPr>
              <a:t>: if the direct victim was a victim of murder or involuntary </a:t>
            </a:r>
            <a:r>
              <a:rPr lang="en-US" sz="2600" dirty="0" smtClean="0">
                <a:solidFill>
                  <a:srgbClr val="002060"/>
                </a:solidFill>
              </a:rPr>
              <a:t>manslaughter, </a:t>
            </a:r>
            <a:r>
              <a:rPr lang="en-US" sz="2600" dirty="0">
                <a:solidFill>
                  <a:srgbClr val="002060"/>
                </a:solidFill>
              </a:rPr>
              <a:t>or is incapacitated </a:t>
            </a:r>
            <a:r>
              <a:rPr lang="en-US" sz="2600" dirty="0" smtClean="0">
                <a:solidFill>
                  <a:srgbClr val="002060"/>
                </a:solidFill>
              </a:rPr>
              <a:t>or is </a:t>
            </a:r>
            <a:r>
              <a:rPr lang="en-US" sz="2600" dirty="0">
                <a:solidFill>
                  <a:srgbClr val="002060"/>
                </a:solidFill>
              </a:rPr>
              <a:t>incapacitated as a result of the crime, then the following family members may qualify as an indirect victim: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Husband,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Single children under 21 years of age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Parents, if the victim was under 21 years of age, and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Brothers under the age of 18, if the victim was under 21 years of age</a:t>
            </a:r>
            <a:endParaRPr lang="es-419" sz="2400" dirty="0">
              <a:solidFill>
                <a:srgbClr val="00206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1" y="3390623"/>
            <a:ext cx="2152650" cy="2124075"/>
          </a:xfrm>
        </p:spPr>
      </p:pic>
    </p:spTree>
    <p:extLst>
      <p:ext uri="{BB962C8B-B14F-4D97-AF65-F5344CB8AC3E}">
        <p14:creationId xmlns:p14="http://schemas.microsoft.com/office/powerpoint/2010/main" val="34105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9221" y="570716"/>
            <a:ext cx="5087389" cy="1185995"/>
          </a:xfrm>
        </p:spPr>
        <p:txBody>
          <a:bodyPr>
            <a:normAutofit fontScale="90000"/>
          </a:bodyPr>
          <a:lstStyle/>
          <a:p>
            <a:r>
              <a:rPr lang="es-419" sz="5400" dirty="0" err="1">
                <a:solidFill>
                  <a:srgbClr val="002060"/>
                </a:solidFill>
              </a:rPr>
              <a:t>Requi</a:t>
            </a:r>
            <a:r>
              <a:rPr lang="en-US" sz="5400" dirty="0" err="1">
                <a:solidFill>
                  <a:srgbClr val="002060"/>
                </a:solidFill>
              </a:rPr>
              <a:t>rement</a:t>
            </a:r>
            <a:r>
              <a:rPr lang="es-419" sz="5400" dirty="0">
                <a:solidFill>
                  <a:srgbClr val="002060"/>
                </a:solidFill>
              </a:rPr>
              <a:t> </a:t>
            </a:r>
            <a:r>
              <a:rPr lang="en-US" sz="5400" dirty="0" smtClean="0">
                <a:solidFill>
                  <a:srgbClr val="002060"/>
                </a:solidFill>
              </a:rPr>
              <a:t>2</a:t>
            </a:r>
            <a:r>
              <a:rPr lang="es-419" sz="5400" dirty="0" smtClean="0">
                <a:solidFill>
                  <a:srgbClr val="002060"/>
                </a:solidFill>
              </a:rPr>
              <a:t>:</a:t>
            </a:r>
            <a:r>
              <a:rPr lang="es-419" sz="5400" dirty="0">
                <a:solidFill>
                  <a:srgbClr val="002060"/>
                </a:solidFill>
              </a:rPr>
              <a:t/>
            </a:r>
            <a:br>
              <a:rPr lang="es-419" sz="5400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s-419" dirty="0" smtClean="0">
                <a:solidFill>
                  <a:srgbClr val="002060"/>
                </a:solidFill>
              </a:rPr>
              <a:t> </a:t>
            </a: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0" y="559678"/>
            <a:ext cx="6731577" cy="578249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Eligible Criminal </a:t>
            </a:r>
            <a:r>
              <a:rPr lang="en-US" sz="3200" dirty="0" smtClean="0">
                <a:solidFill>
                  <a:srgbClr val="002060"/>
                </a:solidFill>
              </a:rPr>
              <a:t>Activities: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Examples</a:t>
            </a:r>
            <a:r>
              <a:rPr lang="en-US" sz="3200" dirty="0" smtClean="0">
                <a:solidFill>
                  <a:srgbClr val="002060"/>
                </a:solidFill>
              </a:rPr>
              <a:t>:</a:t>
            </a:r>
            <a:endParaRPr lang="en-US" sz="3200" dirty="0">
              <a:solidFill>
                <a:srgbClr val="002060"/>
              </a:solidFill>
            </a:endParaRP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Harassment, </a:t>
            </a:r>
            <a:r>
              <a:rPr lang="en-US" sz="3000" dirty="0" smtClean="0">
                <a:solidFill>
                  <a:srgbClr val="002060"/>
                </a:solidFill>
              </a:rPr>
              <a:t>felony </a:t>
            </a:r>
            <a:r>
              <a:rPr lang="en-US" sz="3000" dirty="0">
                <a:solidFill>
                  <a:srgbClr val="002060"/>
                </a:solidFill>
              </a:rPr>
              <a:t>assault, murder, sexual exploitation, extortion, involuntary manslaughter, prostitution, kidnapping, </a:t>
            </a:r>
            <a:r>
              <a:rPr lang="en-US" sz="3000" dirty="0" smtClean="0">
                <a:solidFill>
                  <a:srgbClr val="002060"/>
                </a:solidFill>
              </a:rPr>
              <a:t>torture and domestic violence.</a:t>
            </a:r>
            <a:endParaRPr lang="en-US" sz="3000" dirty="0">
              <a:solidFill>
                <a:srgbClr val="002060"/>
              </a:solidFill>
            </a:endParaRP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Attempt or conspiracy to commit one of these </a:t>
            </a:r>
            <a:r>
              <a:rPr lang="en-US" sz="3000" dirty="0" smtClean="0">
                <a:solidFill>
                  <a:srgbClr val="002060"/>
                </a:solidFill>
              </a:rPr>
              <a:t>crimes.</a:t>
            </a:r>
            <a:endParaRPr lang="en-US" sz="3000" dirty="0">
              <a:solidFill>
                <a:srgbClr val="002060"/>
              </a:solidFill>
            </a:endParaRP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Similar crimes (comparison)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6" y="2986052"/>
            <a:ext cx="3894450" cy="24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12" y="701431"/>
            <a:ext cx="4558248" cy="4952492"/>
          </a:xfrm>
        </p:spPr>
        <p:txBody>
          <a:bodyPr>
            <a:normAutofit/>
          </a:bodyPr>
          <a:lstStyle/>
          <a:p>
            <a:r>
              <a:rPr lang="es-419" sz="4800" dirty="0" err="1" smtClean="0">
                <a:solidFill>
                  <a:srgbClr val="002060"/>
                </a:solidFill>
              </a:rPr>
              <a:t>Requi</a:t>
            </a:r>
            <a:r>
              <a:rPr lang="en-US" sz="4800" dirty="0" err="1" smtClean="0">
                <a:solidFill>
                  <a:srgbClr val="002060"/>
                </a:solidFill>
              </a:rPr>
              <a:t>rement</a:t>
            </a:r>
            <a:r>
              <a:rPr lang="es-419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3</a:t>
            </a:r>
            <a:r>
              <a:rPr lang="es-419" sz="4800" dirty="0" smtClean="0">
                <a:solidFill>
                  <a:srgbClr val="002060"/>
                </a:solidFill>
              </a:rPr>
              <a:t>:</a:t>
            </a:r>
            <a:r>
              <a:rPr lang="es-419" sz="4800" dirty="0">
                <a:solidFill>
                  <a:srgbClr val="002060"/>
                </a:solidFill>
              </a:rPr>
              <a:t/>
            </a:r>
            <a:br>
              <a:rPr lang="es-419" sz="4800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s-419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3396" y="701431"/>
            <a:ext cx="5629760" cy="54314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Suffered </a:t>
            </a:r>
            <a:r>
              <a:rPr lang="en-US" sz="3200" dirty="0">
                <a:solidFill>
                  <a:schemeClr val="accent1"/>
                </a:solidFill>
              </a:rPr>
              <a:t>substantial </a:t>
            </a:r>
            <a:r>
              <a:rPr lang="en-US" sz="3200" dirty="0" smtClean="0">
                <a:solidFill>
                  <a:schemeClr val="accent1"/>
                </a:solidFill>
              </a:rPr>
              <a:t>harm resulting </a:t>
            </a:r>
            <a:r>
              <a:rPr lang="en-US" sz="3200" dirty="0">
                <a:solidFill>
                  <a:schemeClr val="accent1"/>
                </a:solidFill>
              </a:rPr>
              <a:t>from being a </a:t>
            </a:r>
            <a:r>
              <a:rPr lang="en-US" sz="3200" dirty="0" smtClean="0">
                <a:solidFill>
                  <a:schemeClr val="accent1"/>
                </a:solidFill>
              </a:rPr>
              <a:t>victim:</a:t>
            </a:r>
            <a:endParaRPr lang="en-US" sz="3200" dirty="0">
              <a:solidFill>
                <a:schemeClr val="accent1"/>
              </a:solidFill>
            </a:endParaRPr>
          </a:p>
          <a:p>
            <a:pPr lvl="1"/>
            <a:r>
              <a:rPr lang="en-US" sz="3000" dirty="0" smtClean="0">
                <a:solidFill>
                  <a:schemeClr val="accent1"/>
                </a:solidFill>
              </a:rPr>
              <a:t>You </a:t>
            </a:r>
            <a:r>
              <a:rPr lang="en-US" sz="3000" dirty="0">
                <a:solidFill>
                  <a:schemeClr val="accent1"/>
                </a:solidFill>
              </a:rPr>
              <a:t>must have suffered physical or mental harm, or </a:t>
            </a:r>
            <a:r>
              <a:rPr lang="en-US" sz="3000" dirty="0" smtClean="0">
                <a:solidFill>
                  <a:schemeClr val="accent1"/>
                </a:solidFill>
              </a:rPr>
              <a:t>both.</a:t>
            </a:r>
            <a:endParaRPr lang="en-US" sz="3000" dirty="0">
              <a:solidFill>
                <a:schemeClr val="accent1"/>
              </a:solidFill>
            </a:endParaRPr>
          </a:p>
          <a:p>
            <a:pPr lvl="1"/>
            <a:r>
              <a:rPr lang="en-US" sz="3000" dirty="0">
                <a:solidFill>
                  <a:schemeClr val="accent1"/>
                </a:solidFill>
              </a:rPr>
              <a:t>It does not matter if the damage occurs in only one event or over a period of </a:t>
            </a:r>
            <a:r>
              <a:rPr lang="en-US" sz="3000" dirty="0" smtClean="0">
                <a:solidFill>
                  <a:schemeClr val="accent1"/>
                </a:solidFill>
              </a:rPr>
              <a:t>time.</a:t>
            </a:r>
            <a:endParaRPr lang="en-US" sz="3000" dirty="0">
              <a:solidFill>
                <a:schemeClr val="accent1"/>
              </a:solidFill>
            </a:endParaRPr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5" y="2338896"/>
            <a:ext cx="4050759" cy="27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4" y="554663"/>
            <a:ext cx="5153734" cy="495249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Examples</a:t>
            </a:r>
            <a:r>
              <a:rPr lang="en-US" sz="4800" dirty="0">
                <a:solidFill>
                  <a:srgbClr val="002060"/>
                </a:solidFill>
              </a:rPr>
              <a:t>:</a:t>
            </a:r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>Physical or Emotional Harm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3435" y="554663"/>
            <a:ext cx="6156615" cy="576993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Did </a:t>
            </a:r>
            <a:r>
              <a:rPr lang="en-US" sz="3600" dirty="0">
                <a:solidFill>
                  <a:srgbClr val="002060"/>
                </a:solidFill>
              </a:rPr>
              <a:t>you have pain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Did you have to consult a doctor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Did you </a:t>
            </a:r>
            <a:r>
              <a:rPr lang="en-US" sz="3600" dirty="0" smtClean="0">
                <a:solidFill>
                  <a:srgbClr val="002060"/>
                </a:solidFill>
              </a:rPr>
              <a:t>have </a:t>
            </a:r>
            <a:r>
              <a:rPr lang="en-US" sz="3600" dirty="0">
                <a:solidFill>
                  <a:srgbClr val="002060"/>
                </a:solidFill>
              </a:rPr>
              <a:t>to consult a therapist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Are you still hurt or sore?</a:t>
            </a:r>
          </a:p>
          <a:p>
            <a:pPr marL="0" indent="0">
              <a:buNone/>
            </a:pPr>
            <a:endParaRPr lang="es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0" y="3030909"/>
            <a:ext cx="4229834" cy="26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8770"/>
            <a:ext cx="4450450" cy="4823399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Requirement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6029" y="688771"/>
            <a:ext cx="5685906" cy="5552898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You must </a:t>
            </a:r>
            <a:r>
              <a:rPr lang="en-US" sz="3000" dirty="0">
                <a:solidFill>
                  <a:schemeClr val="accent1"/>
                </a:solidFill>
              </a:rPr>
              <a:t>have helped the </a:t>
            </a:r>
            <a:r>
              <a:rPr lang="en-US" sz="3000" dirty="0" smtClean="0">
                <a:solidFill>
                  <a:schemeClr val="accent1"/>
                </a:solidFill>
              </a:rPr>
              <a:t>authorities.</a:t>
            </a:r>
            <a:endParaRPr lang="en-US" sz="3000" dirty="0">
              <a:solidFill>
                <a:schemeClr val="accent1"/>
              </a:solidFill>
            </a:endParaRPr>
          </a:p>
          <a:p>
            <a:r>
              <a:rPr lang="en-US" sz="3000" dirty="0" smtClean="0">
                <a:solidFill>
                  <a:schemeClr val="accent1"/>
                </a:solidFill>
              </a:rPr>
              <a:t>At </a:t>
            </a:r>
            <a:r>
              <a:rPr lang="en-US" sz="3000" dirty="0">
                <a:solidFill>
                  <a:schemeClr val="accent1"/>
                </a:solidFill>
              </a:rPr>
              <a:t>minimum, </a:t>
            </a:r>
            <a:r>
              <a:rPr lang="en-US" sz="3000" dirty="0" smtClean="0">
                <a:solidFill>
                  <a:schemeClr val="accent1"/>
                </a:solidFill>
              </a:rPr>
              <a:t>you reported </a:t>
            </a:r>
            <a:r>
              <a:rPr lang="en-US" sz="3000" dirty="0">
                <a:solidFill>
                  <a:schemeClr val="accent1"/>
                </a:solidFill>
              </a:rPr>
              <a:t>the crime to the </a:t>
            </a:r>
            <a:r>
              <a:rPr lang="en-US" sz="3000" dirty="0" smtClean="0">
                <a:solidFill>
                  <a:schemeClr val="accent1"/>
                </a:solidFill>
              </a:rPr>
              <a:t>police.</a:t>
            </a:r>
            <a:endParaRPr lang="en-US" sz="3000" dirty="0">
              <a:solidFill>
                <a:schemeClr val="accent1"/>
              </a:solidFill>
            </a:endParaRPr>
          </a:p>
          <a:p>
            <a:r>
              <a:rPr lang="en-US" sz="3000" dirty="0">
                <a:solidFill>
                  <a:schemeClr val="accent1"/>
                </a:solidFill>
              </a:rPr>
              <a:t>To obtain a U </a:t>
            </a:r>
            <a:r>
              <a:rPr lang="en-US" sz="3000" dirty="0" smtClean="0">
                <a:solidFill>
                  <a:schemeClr val="accent1"/>
                </a:solidFill>
              </a:rPr>
              <a:t>Visa, </a:t>
            </a:r>
            <a:r>
              <a:rPr lang="en-US" sz="3000" dirty="0">
                <a:solidFill>
                  <a:schemeClr val="accent1"/>
                </a:solidFill>
              </a:rPr>
              <a:t>the authorities have to confirm that you provided </a:t>
            </a:r>
            <a:r>
              <a:rPr lang="en-US" sz="3000" dirty="0" smtClean="0">
                <a:solidFill>
                  <a:schemeClr val="accent1"/>
                </a:solidFill>
              </a:rPr>
              <a:t>assistance. </a:t>
            </a:r>
            <a:r>
              <a:rPr lang="en-US" sz="3000" dirty="0">
                <a:solidFill>
                  <a:schemeClr val="accent1"/>
                </a:solidFill>
              </a:rPr>
              <a:t>(I-918 Supplement B)</a:t>
            </a:r>
          </a:p>
          <a:p>
            <a:r>
              <a:rPr lang="en-US" sz="3000" dirty="0">
                <a:solidFill>
                  <a:schemeClr val="accent1"/>
                </a:solidFill>
              </a:rPr>
              <a:t>If they ask for your help in the case, you </a:t>
            </a:r>
            <a:r>
              <a:rPr lang="en-US" sz="3000" u="sng" dirty="0" smtClean="0">
                <a:solidFill>
                  <a:schemeClr val="accent1"/>
                </a:solidFill>
              </a:rPr>
              <a:t>must</a:t>
            </a:r>
            <a:r>
              <a:rPr lang="en-US" sz="3000" dirty="0" smtClean="0">
                <a:solidFill>
                  <a:schemeClr val="accent1"/>
                </a:solidFill>
              </a:rPr>
              <a:t> </a:t>
            </a:r>
            <a:r>
              <a:rPr lang="en-US" sz="3000" dirty="0">
                <a:solidFill>
                  <a:schemeClr val="accent1"/>
                </a:solidFill>
              </a:rPr>
              <a:t>to help </a:t>
            </a:r>
            <a:r>
              <a:rPr lang="en-US" sz="3000" dirty="0" smtClean="0">
                <a:solidFill>
                  <a:schemeClr val="accent1"/>
                </a:solidFill>
              </a:rPr>
              <a:t>them.</a:t>
            </a:r>
            <a:endParaRPr lang="en-US" sz="3000" dirty="0">
              <a:solidFill>
                <a:schemeClr val="accent1"/>
              </a:solidFill>
            </a:endParaRPr>
          </a:p>
          <a:p>
            <a:endParaRPr lang="es-419" sz="4000" dirty="0" smtClean="0">
              <a:solidFill>
                <a:schemeClr val="accent1"/>
              </a:solidFill>
            </a:endParaRPr>
          </a:p>
          <a:p>
            <a:endParaRPr lang="es-419" sz="4000" dirty="0" smtClean="0">
              <a:solidFill>
                <a:schemeClr val="accent1"/>
              </a:solidFill>
            </a:endParaRPr>
          </a:p>
          <a:p>
            <a:endParaRPr lang="es-419" sz="40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5" y="2343741"/>
            <a:ext cx="3379763" cy="2332037"/>
          </a:xfrm>
        </p:spPr>
      </p:pic>
    </p:spTree>
    <p:extLst>
      <p:ext uri="{BB962C8B-B14F-4D97-AF65-F5344CB8AC3E}">
        <p14:creationId xmlns:p14="http://schemas.microsoft.com/office/powerpoint/2010/main" val="5921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How To apply </a:t>
            </a:r>
            <a:r>
              <a:rPr lang="en-US" dirty="0" smtClean="0"/>
              <a:t>for a </a:t>
            </a:r>
            <a:r>
              <a:rPr lang="en-US" smtClean="0"/>
              <a:t>u visa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8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499811" cy="495249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Forms: Necessary Documents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7577" y="540627"/>
            <a:ext cx="5620859" cy="59266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Police Report</a:t>
            </a:r>
            <a:endParaRPr lang="es-419" sz="2800" dirty="0" smtClean="0">
              <a:solidFill>
                <a:srgbClr val="002060"/>
              </a:solidFill>
            </a:endParaRPr>
          </a:p>
          <a:p>
            <a:r>
              <a:rPr lang="es-419" sz="2800" dirty="0" smtClean="0">
                <a:solidFill>
                  <a:srgbClr val="002060"/>
                </a:solidFill>
              </a:rPr>
              <a:t>I-918 </a:t>
            </a:r>
            <a:r>
              <a:rPr lang="es-419" sz="2800" i="1" dirty="0" smtClean="0">
                <a:solidFill>
                  <a:srgbClr val="002060"/>
                </a:solidFill>
              </a:rPr>
              <a:t>(principal</a:t>
            </a:r>
            <a:r>
              <a:rPr lang="en-US" sz="2800" i="1" dirty="0" smtClean="0">
                <a:solidFill>
                  <a:srgbClr val="002060"/>
                </a:solidFill>
              </a:rPr>
              <a:t> form</a:t>
            </a:r>
            <a:r>
              <a:rPr lang="es-419" sz="2800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I-918 A 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I-918 B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I-765</a:t>
            </a:r>
          </a:p>
          <a:p>
            <a:r>
              <a:rPr lang="es-419" sz="2800" dirty="0" smtClean="0">
                <a:solidFill>
                  <a:srgbClr val="002060"/>
                </a:solidFill>
              </a:rPr>
              <a:t>I-192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Personal Declaration</a:t>
            </a:r>
            <a:endParaRPr lang="es-419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Letters of Support</a:t>
            </a:r>
            <a:endParaRPr lang="es-419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Identification documents</a:t>
            </a:r>
          </a:p>
          <a:p>
            <a:pPr marL="0" indent="0">
              <a:buNone/>
            </a:pPr>
            <a:endParaRPr lang="es-US" sz="32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1" y="3024786"/>
            <a:ext cx="2892855" cy="26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9066"/>
            <a:ext cx="3833906" cy="495249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Necessary Forms: </a:t>
            </a:r>
            <a:br>
              <a:rPr lang="en-US" sz="4800" dirty="0" smtClean="0"/>
            </a:br>
            <a:r>
              <a:rPr lang="en-US" sz="4800" b="1" dirty="0" smtClean="0"/>
              <a:t>I-918 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s-419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5"/>
            <a:ext cx="6248398" cy="5971071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Petition </a:t>
            </a:r>
            <a:r>
              <a:rPr lang="en-US" sz="3000" dirty="0">
                <a:solidFill>
                  <a:srgbClr val="002060"/>
                </a:solidFill>
              </a:rPr>
              <a:t>for your family members</a:t>
            </a:r>
          </a:p>
          <a:p>
            <a:r>
              <a:rPr lang="en-US" sz="3000" dirty="0">
                <a:solidFill>
                  <a:srgbClr val="002060"/>
                </a:solidFill>
              </a:rPr>
              <a:t>You can </a:t>
            </a:r>
            <a:r>
              <a:rPr lang="en-US" sz="3000" dirty="0" smtClean="0">
                <a:solidFill>
                  <a:srgbClr val="002060"/>
                </a:solidFill>
              </a:rPr>
              <a:t>submit </a:t>
            </a:r>
            <a:r>
              <a:rPr lang="en-US" sz="3000" dirty="0">
                <a:solidFill>
                  <a:srgbClr val="002060"/>
                </a:solidFill>
              </a:rPr>
              <a:t>it at the same time as the main application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If the principal is under 21 years of age, you can request: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Spouse</a:t>
            </a:r>
            <a:endParaRPr lang="en-US" sz="2600" dirty="0">
              <a:solidFill>
                <a:srgbClr val="002060"/>
              </a:solidFill>
            </a:endParaRP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Children</a:t>
            </a: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Parents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Siblings </a:t>
            </a:r>
            <a:r>
              <a:rPr lang="en-US" sz="2600" dirty="0">
                <a:solidFill>
                  <a:srgbClr val="002060"/>
                </a:solidFill>
              </a:rPr>
              <a:t>under </a:t>
            </a:r>
            <a:r>
              <a:rPr lang="en-US" sz="2600" dirty="0" smtClean="0">
                <a:solidFill>
                  <a:srgbClr val="002060"/>
                </a:solidFill>
              </a:rPr>
              <a:t>18 years old</a:t>
            </a:r>
            <a:endParaRPr lang="en-US" sz="2600" dirty="0">
              <a:solidFill>
                <a:srgbClr val="002060"/>
              </a:solidFill>
            </a:endParaRP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If the principal is over 21 years old, you can request:</a:t>
            </a:r>
          </a:p>
          <a:p>
            <a:pPr lvl="2"/>
            <a:r>
              <a:rPr lang="en-US" sz="2600" dirty="0" smtClean="0">
                <a:solidFill>
                  <a:srgbClr val="002060"/>
                </a:solidFill>
              </a:rPr>
              <a:t>Spouse</a:t>
            </a:r>
            <a:endParaRPr lang="en-US" sz="2600" dirty="0">
              <a:solidFill>
                <a:srgbClr val="002060"/>
              </a:solidFill>
            </a:endParaRPr>
          </a:p>
          <a:p>
            <a:pPr lvl="2"/>
            <a:r>
              <a:rPr lang="en-US" sz="2600" dirty="0">
                <a:solidFill>
                  <a:srgbClr val="002060"/>
                </a:solidFill>
              </a:rPr>
              <a:t>Children (under </a:t>
            </a:r>
            <a:r>
              <a:rPr lang="en-US" sz="2600" dirty="0" smtClean="0">
                <a:solidFill>
                  <a:srgbClr val="002060"/>
                </a:solidFill>
              </a:rPr>
              <a:t>21 years old)</a:t>
            </a:r>
          </a:p>
          <a:p>
            <a:endParaRPr lang="es-419" sz="3600" dirty="0">
              <a:solidFill>
                <a:srgbClr val="1B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a u Visa?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Necessary </a:t>
            </a:r>
            <a:r>
              <a:rPr lang="en-US" sz="4800" dirty="0" smtClean="0"/>
              <a:t>Forms</a:t>
            </a:r>
            <a:r>
              <a:rPr lang="en-US" sz="4800" dirty="0"/>
              <a:t>: </a:t>
            </a:r>
            <a:br>
              <a:rPr lang="en-US" sz="4800" dirty="0"/>
            </a:br>
            <a:r>
              <a:rPr lang="en-US" sz="4800" b="1" dirty="0"/>
              <a:t>I-918 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endParaRPr lang="es-419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 smtClean="0">
                <a:solidFill>
                  <a:srgbClr val="1B346B"/>
                </a:solidFill>
              </a:rPr>
              <a:t>Each family member </a:t>
            </a:r>
            <a:r>
              <a:rPr lang="en-US" sz="3400" dirty="0">
                <a:solidFill>
                  <a:srgbClr val="1B346B"/>
                </a:solidFill>
              </a:rPr>
              <a:t>that is included in the application needs an I-918A</a:t>
            </a:r>
          </a:p>
          <a:p>
            <a:r>
              <a:rPr lang="en-US" sz="3400" dirty="0">
                <a:solidFill>
                  <a:srgbClr val="1B346B"/>
                </a:solidFill>
              </a:rPr>
              <a:t>Form I-918A asks about:</a:t>
            </a:r>
          </a:p>
          <a:p>
            <a:pPr lvl="1"/>
            <a:r>
              <a:rPr lang="en-US" sz="3200" dirty="0">
                <a:solidFill>
                  <a:srgbClr val="1B346B"/>
                </a:solidFill>
              </a:rPr>
              <a:t>Biographical information</a:t>
            </a:r>
          </a:p>
          <a:p>
            <a:pPr lvl="1"/>
            <a:r>
              <a:rPr lang="en-US" sz="3200" dirty="0" smtClean="0">
                <a:solidFill>
                  <a:srgbClr val="1B346B"/>
                </a:solidFill>
              </a:rPr>
              <a:t>Spouse, </a:t>
            </a:r>
            <a:r>
              <a:rPr lang="en-US" sz="3200" dirty="0">
                <a:solidFill>
                  <a:srgbClr val="1B346B"/>
                </a:solidFill>
              </a:rPr>
              <a:t>children</a:t>
            </a:r>
          </a:p>
          <a:p>
            <a:pPr lvl="1"/>
            <a:r>
              <a:rPr lang="en-US" sz="3200" dirty="0">
                <a:solidFill>
                  <a:srgbClr val="1B346B"/>
                </a:solidFill>
              </a:rPr>
              <a:t>Address and phone number</a:t>
            </a:r>
          </a:p>
          <a:p>
            <a:pPr lvl="1"/>
            <a:r>
              <a:rPr lang="en-US" sz="3200" dirty="0" smtClean="0">
                <a:solidFill>
                  <a:srgbClr val="1B346B"/>
                </a:solidFill>
              </a:rPr>
              <a:t>Immigration History</a:t>
            </a:r>
            <a:endParaRPr lang="en-US" sz="3200" dirty="0">
              <a:solidFill>
                <a:srgbClr val="1B346B"/>
              </a:solidFill>
            </a:endParaRPr>
          </a:p>
          <a:p>
            <a:pPr lvl="1"/>
            <a:r>
              <a:rPr lang="en-US" sz="3200" dirty="0">
                <a:solidFill>
                  <a:srgbClr val="1B346B"/>
                </a:solidFill>
              </a:rPr>
              <a:t>Crimes</a:t>
            </a:r>
          </a:p>
          <a:p>
            <a:endParaRPr lang="en-US" sz="3400" dirty="0" smtClean="0">
              <a:solidFill>
                <a:srgbClr val="1B346B"/>
              </a:solidFill>
            </a:endParaRPr>
          </a:p>
          <a:p>
            <a:endParaRPr lang="es-419" sz="3400" dirty="0">
              <a:solidFill>
                <a:srgbClr val="1B3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5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Necessary Forms: </a:t>
            </a:r>
            <a:br>
              <a:rPr lang="en-US" sz="4800" dirty="0"/>
            </a:br>
            <a:r>
              <a:rPr lang="en-US" sz="4800" b="1" dirty="0" smtClean="0"/>
              <a:t>I-918 B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s-419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002060"/>
                </a:solidFill>
              </a:rPr>
              <a:t>Prove </a:t>
            </a:r>
            <a:r>
              <a:rPr lang="en-US" sz="3000" dirty="0">
                <a:solidFill>
                  <a:srgbClr val="002060"/>
                </a:solidFill>
              </a:rPr>
              <a:t>that you helped the police or the authorities</a:t>
            </a:r>
          </a:p>
          <a:p>
            <a:r>
              <a:rPr lang="en-US" sz="3000" dirty="0">
                <a:solidFill>
                  <a:srgbClr val="002060"/>
                </a:solidFill>
              </a:rPr>
              <a:t>If you do not have </a:t>
            </a:r>
            <a:r>
              <a:rPr lang="en-US" sz="3000" dirty="0" smtClean="0">
                <a:solidFill>
                  <a:srgbClr val="002060"/>
                </a:solidFill>
              </a:rPr>
              <a:t>the Supplement </a:t>
            </a:r>
            <a:r>
              <a:rPr lang="en-US" sz="3000" dirty="0">
                <a:solidFill>
                  <a:srgbClr val="002060"/>
                </a:solidFill>
              </a:rPr>
              <a:t>B completed and signed, you are not eligible for U Visa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The police, </a:t>
            </a:r>
            <a:r>
              <a:rPr lang="en-US" sz="2800" dirty="0" smtClean="0">
                <a:solidFill>
                  <a:srgbClr val="002060"/>
                </a:solidFill>
              </a:rPr>
              <a:t>a prosecutor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smtClean="0">
                <a:solidFill>
                  <a:srgbClr val="002060"/>
                </a:solidFill>
              </a:rPr>
              <a:t>a judge</a:t>
            </a:r>
            <a:r>
              <a:rPr lang="en-US" sz="2800" dirty="0">
                <a:solidFill>
                  <a:srgbClr val="002060"/>
                </a:solidFill>
              </a:rPr>
              <a:t>, or </a:t>
            </a:r>
            <a:r>
              <a:rPr lang="en-US" sz="2800" dirty="0" smtClean="0">
                <a:solidFill>
                  <a:srgbClr val="002060"/>
                </a:solidFill>
              </a:rPr>
              <a:t>an officer </a:t>
            </a:r>
            <a:r>
              <a:rPr lang="en-US" sz="2800" dirty="0">
                <a:solidFill>
                  <a:srgbClr val="002060"/>
                </a:solidFill>
              </a:rPr>
              <a:t>can </a:t>
            </a:r>
            <a:r>
              <a:rPr lang="en-US" sz="2800" dirty="0" smtClean="0">
                <a:solidFill>
                  <a:srgbClr val="002060"/>
                </a:solidFill>
              </a:rPr>
              <a:t>sign the </a:t>
            </a:r>
            <a:r>
              <a:rPr lang="en-US" sz="2800" dirty="0">
                <a:solidFill>
                  <a:srgbClr val="002060"/>
                </a:solidFill>
              </a:rPr>
              <a:t>Supplement B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Each department or agency has different steps for certification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Discretion of each </a:t>
            </a:r>
            <a:r>
              <a:rPr lang="en-US" sz="2800" dirty="0" smtClean="0">
                <a:solidFill>
                  <a:srgbClr val="002060"/>
                </a:solidFill>
              </a:rPr>
              <a:t>agency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Lasts only 6 months</a:t>
            </a:r>
            <a:endParaRPr lang="en-US" sz="3000" dirty="0">
              <a:solidFill>
                <a:srgbClr val="002060"/>
              </a:solidFill>
            </a:endParaRPr>
          </a:p>
          <a:p>
            <a:pPr lvl="2"/>
            <a:endParaRPr lang="en-US" sz="2600" dirty="0" smtClean="0">
              <a:solidFill>
                <a:srgbClr val="002060"/>
              </a:solidFill>
            </a:endParaRPr>
          </a:p>
          <a:p>
            <a:pPr lvl="1"/>
            <a:endParaRPr lang="en-US" sz="3200" dirty="0" smtClean="0">
              <a:solidFill>
                <a:srgbClr val="002060"/>
              </a:solidFill>
            </a:endParaRPr>
          </a:p>
          <a:p>
            <a:endParaRPr lang="es-419" sz="3400" dirty="0">
              <a:solidFill>
                <a:srgbClr val="002060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82834"/>
            <a:ext cx="3302837" cy="28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9" y="559678"/>
            <a:ext cx="4056610" cy="4952492"/>
          </a:xfrm>
        </p:spPr>
        <p:txBody>
          <a:bodyPr>
            <a:normAutofit/>
          </a:bodyPr>
          <a:lstStyle/>
          <a:p>
            <a:r>
              <a:rPr lang="en-US" sz="4800" dirty="0"/>
              <a:t>Necessary </a:t>
            </a:r>
            <a:r>
              <a:rPr lang="en-US" sz="4800" dirty="0" smtClean="0"/>
              <a:t>Forms:</a:t>
            </a:r>
            <a:br>
              <a:rPr lang="en-US" sz="4800" dirty="0" smtClean="0"/>
            </a:br>
            <a:r>
              <a:rPr lang="en-US" sz="4800" b="1" dirty="0" smtClean="0"/>
              <a:t>I-765</a:t>
            </a:r>
            <a:endParaRPr lang="es-419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Application </a:t>
            </a:r>
            <a:r>
              <a:rPr lang="en-US" sz="3600" dirty="0">
                <a:solidFill>
                  <a:srgbClr val="002060"/>
                </a:solidFill>
              </a:rPr>
              <a:t>for employment authorization</a:t>
            </a:r>
          </a:p>
          <a:p>
            <a:r>
              <a:rPr lang="en-US" sz="3600" dirty="0" smtClean="0">
                <a:solidFill>
                  <a:srgbClr val="002060"/>
                </a:solidFill>
              </a:rPr>
              <a:t>Include </a:t>
            </a:r>
            <a:r>
              <a:rPr lang="en-US" sz="3600" dirty="0">
                <a:solidFill>
                  <a:srgbClr val="002060"/>
                </a:solidFill>
              </a:rPr>
              <a:t>two passport style photos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All </a:t>
            </a:r>
            <a:r>
              <a:rPr lang="en-US" sz="3600" dirty="0" smtClean="0">
                <a:solidFill>
                  <a:srgbClr val="002060"/>
                </a:solidFill>
              </a:rPr>
              <a:t>family members who </a:t>
            </a:r>
            <a:r>
              <a:rPr lang="en-US" sz="3600" dirty="0">
                <a:solidFill>
                  <a:srgbClr val="002060"/>
                </a:solidFill>
              </a:rPr>
              <a:t>are included in the application must send their own I-765</a:t>
            </a:r>
          </a:p>
          <a:p>
            <a:endParaRPr lang="es-419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3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Necessary Forms:</a:t>
            </a:r>
            <a:br>
              <a:rPr lang="en-US" sz="4800" dirty="0" smtClean="0"/>
            </a:br>
            <a:r>
              <a:rPr lang="en-US" sz="4800" b="1" dirty="0" smtClean="0"/>
              <a:t>I-192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s-419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Application for a </a:t>
            </a:r>
            <a:r>
              <a:rPr lang="en-US" sz="3600" dirty="0" smtClean="0">
                <a:solidFill>
                  <a:srgbClr val="002060"/>
                </a:solidFill>
              </a:rPr>
              <a:t>waiver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If you have committed a violation </a:t>
            </a:r>
            <a:r>
              <a:rPr lang="en-US" sz="3600" dirty="0" smtClean="0">
                <a:solidFill>
                  <a:srgbClr val="002060"/>
                </a:solidFill>
              </a:rPr>
              <a:t>of </a:t>
            </a:r>
            <a:r>
              <a:rPr lang="en-US" sz="3600" dirty="0">
                <a:solidFill>
                  <a:srgbClr val="002060"/>
                </a:solidFill>
              </a:rPr>
              <a:t>immigration </a:t>
            </a:r>
            <a:r>
              <a:rPr lang="en-US" sz="3600" dirty="0" smtClean="0">
                <a:solidFill>
                  <a:srgbClr val="002060"/>
                </a:solidFill>
              </a:rPr>
              <a:t>laws, </a:t>
            </a:r>
            <a:r>
              <a:rPr lang="en-US" sz="3600" dirty="0">
                <a:solidFill>
                  <a:srgbClr val="002060"/>
                </a:solidFill>
              </a:rPr>
              <a:t>or a criminal </a:t>
            </a:r>
            <a:r>
              <a:rPr lang="en-US" sz="3600" dirty="0" smtClean="0">
                <a:solidFill>
                  <a:srgbClr val="002060"/>
                </a:solidFill>
              </a:rPr>
              <a:t>violation, </a:t>
            </a:r>
            <a:r>
              <a:rPr lang="en-US" sz="3600" dirty="0">
                <a:solidFill>
                  <a:srgbClr val="002060"/>
                </a:solidFill>
              </a:rPr>
              <a:t>you will need this </a:t>
            </a:r>
            <a:r>
              <a:rPr lang="en-US" sz="3600" dirty="0" smtClean="0">
                <a:solidFill>
                  <a:srgbClr val="002060"/>
                </a:solidFill>
              </a:rPr>
              <a:t>waiver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You have to ask the government </a:t>
            </a:r>
            <a:r>
              <a:rPr lang="en-US" sz="3600" dirty="0" smtClean="0">
                <a:solidFill>
                  <a:srgbClr val="002060"/>
                </a:solidFill>
              </a:rPr>
              <a:t>for this waiver </a:t>
            </a:r>
            <a:r>
              <a:rPr lang="en-US" sz="3600" dirty="0">
                <a:solidFill>
                  <a:srgbClr val="002060"/>
                </a:solidFill>
              </a:rPr>
              <a:t>to qualify for 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U visa </a:t>
            </a:r>
            <a:r>
              <a:rPr lang="en-US" sz="3600" dirty="0" smtClean="0">
                <a:solidFill>
                  <a:srgbClr val="002060"/>
                </a:solidFill>
              </a:rPr>
              <a:t>and to </a:t>
            </a:r>
            <a:r>
              <a:rPr lang="en-US" sz="3600" dirty="0">
                <a:solidFill>
                  <a:srgbClr val="002060"/>
                </a:solidFill>
              </a:rPr>
              <a:t>stay in the United States</a:t>
            </a:r>
            <a:endParaRPr lang="en-US" sz="3600" dirty="0" smtClean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98127"/>
            <a:ext cx="3584557" cy="22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Why do you Need a Waiver</a:t>
            </a:r>
            <a:r>
              <a:rPr lang="es-419" sz="4800" dirty="0" smtClean="0"/>
              <a:t>?</a:t>
            </a:r>
            <a:endParaRPr lang="es-419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887" y="569066"/>
            <a:ext cx="6409111" cy="5655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Reasons </a:t>
            </a:r>
            <a:r>
              <a:rPr lang="en-US" sz="2600" dirty="0">
                <a:solidFill>
                  <a:srgbClr val="002060"/>
                </a:solidFill>
              </a:rPr>
              <a:t>for forgiveness: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Necessary </a:t>
            </a:r>
            <a:r>
              <a:rPr lang="en-US" sz="2600" dirty="0">
                <a:solidFill>
                  <a:srgbClr val="002060"/>
                </a:solidFill>
              </a:rPr>
              <a:t>if you have violated any immigration </a:t>
            </a:r>
            <a:r>
              <a:rPr lang="en-US" sz="2600" dirty="0" smtClean="0">
                <a:solidFill>
                  <a:srgbClr val="002060"/>
                </a:solidFill>
              </a:rPr>
              <a:t>law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Entered </a:t>
            </a:r>
            <a:r>
              <a:rPr lang="en-US" sz="2600" dirty="0">
                <a:solidFill>
                  <a:srgbClr val="002060"/>
                </a:solidFill>
              </a:rPr>
              <a:t>the United States without </a:t>
            </a:r>
            <a:r>
              <a:rPr lang="en-US" sz="2600" dirty="0" smtClean="0">
                <a:solidFill>
                  <a:srgbClr val="002060"/>
                </a:solidFill>
              </a:rPr>
              <a:t>inspection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Present </a:t>
            </a:r>
            <a:r>
              <a:rPr lang="en-US" sz="2600" dirty="0">
                <a:solidFill>
                  <a:srgbClr val="002060"/>
                </a:solidFill>
              </a:rPr>
              <a:t>in the United States without documents or without </a:t>
            </a:r>
            <a:r>
              <a:rPr lang="en-US" sz="2600" dirty="0" smtClean="0">
                <a:solidFill>
                  <a:srgbClr val="002060"/>
                </a:solidFill>
              </a:rPr>
              <a:t>parole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Have </a:t>
            </a:r>
            <a:r>
              <a:rPr lang="en-US" sz="2600" dirty="0">
                <a:solidFill>
                  <a:srgbClr val="002060"/>
                </a:solidFill>
              </a:rPr>
              <a:t>a final deportation order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Necessary </a:t>
            </a:r>
            <a:r>
              <a:rPr lang="en-US" sz="2600" dirty="0">
                <a:solidFill>
                  <a:srgbClr val="002060"/>
                </a:solidFill>
              </a:rPr>
              <a:t>if you have committed a </a:t>
            </a:r>
            <a:r>
              <a:rPr lang="en-US" sz="2600" dirty="0" smtClean="0">
                <a:solidFill>
                  <a:srgbClr val="002060"/>
                </a:solidFill>
              </a:rPr>
              <a:t>crime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</a:rPr>
              <a:t>M</a:t>
            </a:r>
            <a:r>
              <a:rPr lang="en-US" sz="2600" dirty="0" smtClean="0">
                <a:solidFill>
                  <a:srgbClr val="002060"/>
                </a:solidFill>
              </a:rPr>
              <a:t>ultiple </a:t>
            </a:r>
            <a:r>
              <a:rPr lang="en-US" sz="2600" dirty="0">
                <a:solidFill>
                  <a:srgbClr val="002060"/>
                </a:solidFill>
              </a:rPr>
              <a:t>criminal </a:t>
            </a:r>
            <a:r>
              <a:rPr lang="en-US" sz="2600" dirty="0" smtClean="0">
                <a:solidFill>
                  <a:srgbClr val="002060"/>
                </a:solidFill>
              </a:rPr>
              <a:t>convictions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Drug </a:t>
            </a:r>
            <a:r>
              <a:rPr lang="en-US" sz="2600" dirty="0">
                <a:solidFill>
                  <a:srgbClr val="002060"/>
                </a:solidFill>
              </a:rPr>
              <a:t>offenses</a:t>
            </a:r>
          </a:p>
          <a:p>
            <a:pPr lvl="2"/>
            <a:endParaRPr lang="en-US" sz="2600" dirty="0" smtClean="0">
              <a:solidFill>
                <a:srgbClr val="002060"/>
              </a:solidFill>
            </a:endParaRPr>
          </a:p>
          <a:p>
            <a:pPr lvl="1"/>
            <a:endParaRPr lang="en-US" sz="2600" dirty="0" smtClean="0">
              <a:solidFill>
                <a:srgbClr val="002060"/>
              </a:solidFill>
            </a:endParaRPr>
          </a:p>
          <a:p>
            <a:pPr lvl="1"/>
            <a:endParaRPr lang="es-419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87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4800" dirty="0" smtClean="0"/>
              <a:t>Personal</a:t>
            </a:r>
            <a:r>
              <a:rPr lang="en-US" sz="4800" dirty="0"/>
              <a:t> </a:t>
            </a:r>
            <a:r>
              <a:rPr lang="en-US" sz="4800" dirty="0" smtClean="0"/>
              <a:t>Declaration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smtClean="0">
                <a:solidFill>
                  <a:srgbClr val="002060"/>
                </a:solidFill>
              </a:rPr>
              <a:t>Your </a:t>
            </a:r>
            <a:r>
              <a:rPr lang="en-US" sz="2700" dirty="0">
                <a:solidFill>
                  <a:srgbClr val="002060"/>
                </a:solidFill>
              </a:rPr>
              <a:t>story written in </a:t>
            </a:r>
            <a:r>
              <a:rPr lang="en-US" sz="2700" dirty="0" smtClean="0">
                <a:solidFill>
                  <a:srgbClr val="002060"/>
                </a:solidFill>
              </a:rPr>
              <a:t>you </a:t>
            </a:r>
            <a:r>
              <a:rPr lang="en-US" sz="2700" dirty="0">
                <a:solidFill>
                  <a:srgbClr val="002060"/>
                </a:solidFill>
              </a:rPr>
              <a:t>own words:</a:t>
            </a:r>
          </a:p>
          <a:p>
            <a:pPr lvl="1"/>
            <a:r>
              <a:rPr lang="en-US" sz="2700" dirty="0">
                <a:solidFill>
                  <a:srgbClr val="002060"/>
                </a:solidFill>
              </a:rPr>
              <a:t>About </a:t>
            </a:r>
            <a:r>
              <a:rPr lang="en-US" sz="2700" dirty="0" smtClean="0">
                <a:solidFill>
                  <a:srgbClr val="002060"/>
                </a:solidFill>
              </a:rPr>
              <a:t>yourself. Who are you?</a:t>
            </a:r>
            <a:endParaRPr lang="en-US" sz="2700" dirty="0">
              <a:solidFill>
                <a:srgbClr val="002060"/>
              </a:solidFill>
            </a:endParaRPr>
          </a:p>
          <a:p>
            <a:pPr lvl="1"/>
            <a:r>
              <a:rPr lang="en-US" sz="2700" dirty="0">
                <a:solidFill>
                  <a:srgbClr val="002060"/>
                </a:solidFill>
              </a:rPr>
              <a:t>About the </a:t>
            </a:r>
            <a:r>
              <a:rPr lang="en-US" sz="2700" dirty="0" smtClean="0">
                <a:solidFill>
                  <a:srgbClr val="002060"/>
                </a:solidFill>
              </a:rPr>
              <a:t>crime you </a:t>
            </a:r>
            <a:r>
              <a:rPr lang="en-US" sz="2700" dirty="0">
                <a:solidFill>
                  <a:srgbClr val="002060"/>
                </a:solidFill>
              </a:rPr>
              <a:t>suffered: </a:t>
            </a:r>
            <a:r>
              <a:rPr lang="en-US" sz="2700" dirty="0" smtClean="0">
                <a:solidFill>
                  <a:srgbClr val="002060"/>
                </a:solidFill>
              </a:rPr>
              <a:t>What </a:t>
            </a:r>
            <a:r>
              <a:rPr lang="en-US" sz="2700" dirty="0">
                <a:solidFill>
                  <a:srgbClr val="002060"/>
                </a:solidFill>
              </a:rPr>
              <a:t>happened? </a:t>
            </a:r>
            <a:r>
              <a:rPr lang="en-US" sz="2700" dirty="0" smtClean="0">
                <a:solidFill>
                  <a:srgbClr val="002060"/>
                </a:solidFill>
              </a:rPr>
              <a:t>What was the  </a:t>
            </a:r>
            <a:r>
              <a:rPr lang="en-US" sz="2700" dirty="0">
                <a:solidFill>
                  <a:srgbClr val="002060"/>
                </a:solidFill>
              </a:rPr>
              <a:t>damage and how did you help the police?</a:t>
            </a:r>
          </a:p>
          <a:p>
            <a:pPr lvl="1"/>
            <a:r>
              <a:rPr lang="en-US" sz="2700" dirty="0">
                <a:solidFill>
                  <a:srgbClr val="002060"/>
                </a:solidFill>
              </a:rPr>
              <a:t>If you have committed a crime: </a:t>
            </a:r>
            <a:r>
              <a:rPr lang="en-US" sz="2700" dirty="0" smtClean="0">
                <a:solidFill>
                  <a:srgbClr val="002060"/>
                </a:solidFill>
              </a:rPr>
              <a:t>About </a:t>
            </a:r>
            <a:r>
              <a:rPr lang="en-US" sz="2700" dirty="0">
                <a:solidFill>
                  <a:srgbClr val="002060"/>
                </a:solidFill>
              </a:rPr>
              <a:t>the crimes and how you have changed (if you had to attend </a:t>
            </a:r>
            <a:r>
              <a:rPr lang="en-US" sz="2700" dirty="0" smtClean="0">
                <a:solidFill>
                  <a:srgbClr val="002060"/>
                </a:solidFill>
              </a:rPr>
              <a:t>classes, </a:t>
            </a:r>
            <a:r>
              <a:rPr lang="en-US" sz="2700" dirty="0">
                <a:solidFill>
                  <a:srgbClr val="002060"/>
                </a:solidFill>
              </a:rPr>
              <a:t>etc.)</a:t>
            </a:r>
          </a:p>
          <a:p>
            <a:pPr lvl="1"/>
            <a:r>
              <a:rPr lang="en-US" sz="2700" dirty="0" smtClean="0">
                <a:solidFill>
                  <a:srgbClr val="002060"/>
                </a:solidFill>
              </a:rPr>
              <a:t>Waiver: </a:t>
            </a:r>
            <a:r>
              <a:rPr lang="en-US" sz="2700" dirty="0">
                <a:solidFill>
                  <a:srgbClr val="002060"/>
                </a:solidFill>
              </a:rPr>
              <a:t>the reason why </a:t>
            </a:r>
            <a:r>
              <a:rPr lang="en-US" sz="2700" dirty="0" smtClean="0">
                <a:solidFill>
                  <a:srgbClr val="002060"/>
                </a:solidFill>
              </a:rPr>
              <a:t>you deserve a waiver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60" y="2702405"/>
            <a:ext cx="2225233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4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499811" cy="495249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Other Important Documents: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1811" y="540627"/>
            <a:ext cx="5676155" cy="609292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Other </a:t>
            </a:r>
            <a:r>
              <a:rPr lang="en-US" sz="3200" dirty="0">
                <a:solidFill>
                  <a:srgbClr val="002060"/>
                </a:solidFill>
              </a:rPr>
              <a:t>evidence of the crime and that you </a:t>
            </a:r>
            <a:r>
              <a:rPr lang="en-US" sz="3200" dirty="0" smtClean="0">
                <a:solidFill>
                  <a:srgbClr val="002060"/>
                </a:solidFill>
              </a:rPr>
              <a:t>helped the </a:t>
            </a:r>
            <a:r>
              <a:rPr lang="en-US" sz="3200" dirty="0">
                <a:solidFill>
                  <a:srgbClr val="002060"/>
                </a:solidFill>
              </a:rPr>
              <a:t>police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Letters of support</a:t>
            </a:r>
          </a:p>
          <a:p>
            <a:r>
              <a:rPr lang="en-US" sz="3200" dirty="0">
                <a:solidFill>
                  <a:srgbClr val="002060"/>
                </a:solidFill>
              </a:rPr>
              <a:t>Letters from doctors and mental health </a:t>
            </a:r>
            <a:r>
              <a:rPr lang="en-US" sz="3200" dirty="0" smtClean="0">
                <a:solidFill>
                  <a:srgbClr val="002060"/>
                </a:solidFill>
              </a:rPr>
              <a:t>therapists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Information about your criminal history</a:t>
            </a:r>
          </a:p>
          <a:p>
            <a:r>
              <a:rPr lang="en-US" sz="3200" dirty="0">
                <a:solidFill>
                  <a:srgbClr val="002060"/>
                </a:solidFill>
              </a:rPr>
              <a:t>Form I-912</a:t>
            </a:r>
          </a:p>
        </p:txBody>
      </p:sp>
    </p:spTree>
    <p:extLst>
      <p:ext uri="{BB962C8B-B14F-4D97-AF65-F5344CB8AC3E}">
        <p14:creationId xmlns:p14="http://schemas.microsoft.com/office/powerpoint/2010/main" val="9566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Evidence</a:t>
            </a:r>
            <a:r>
              <a:rPr lang="en-US" sz="4000" b="1" dirty="0" smtClean="0"/>
              <a:t> </a:t>
            </a:r>
            <a:r>
              <a:rPr lang="en-US" sz="4000" dirty="0"/>
              <a:t>o</a:t>
            </a:r>
            <a:r>
              <a:rPr lang="en-US" sz="4000" dirty="0" smtClean="0"/>
              <a:t>f </a:t>
            </a:r>
            <a:r>
              <a:rPr lang="en-US" sz="4000" dirty="0"/>
              <a:t>the </a:t>
            </a:r>
            <a:r>
              <a:rPr lang="en-US" sz="4000" dirty="0" smtClean="0"/>
              <a:t>Crime </a:t>
            </a:r>
            <a:r>
              <a:rPr lang="en-US" sz="4000" dirty="0"/>
              <a:t>and that you H</a:t>
            </a:r>
            <a:r>
              <a:rPr lang="en-US" sz="4000" dirty="0" smtClean="0"/>
              <a:t>elped the Police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s-419" sz="4000" dirty="0"/>
              <a:t/>
            </a:r>
            <a:br>
              <a:rPr lang="es-419" sz="4000" dirty="0"/>
            </a:br>
            <a:r>
              <a:rPr lang="es-419" sz="4000" dirty="0"/>
              <a:t/>
            </a:r>
            <a:br>
              <a:rPr lang="es-419" sz="4000" dirty="0"/>
            </a:br>
            <a:endParaRPr lang="es-419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Police </a:t>
            </a:r>
            <a:r>
              <a:rPr lang="en-US" sz="3600" dirty="0">
                <a:solidFill>
                  <a:srgbClr val="002060"/>
                </a:solidFill>
              </a:rPr>
              <a:t>report and court records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Protection orders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Call register to 911</a:t>
            </a:r>
          </a:p>
          <a:p>
            <a:r>
              <a:rPr lang="en-US" sz="3600" dirty="0">
                <a:solidFill>
                  <a:srgbClr val="002060"/>
                </a:solidFill>
              </a:rPr>
              <a:t>Photos of </a:t>
            </a:r>
            <a:r>
              <a:rPr lang="en-US" sz="3600" dirty="0" smtClean="0">
                <a:solidFill>
                  <a:srgbClr val="002060"/>
                </a:solidFill>
              </a:rPr>
              <a:t>your </a:t>
            </a:r>
            <a:r>
              <a:rPr lang="en-US" sz="3600" dirty="0">
                <a:solidFill>
                  <a:srgbClr val="002060"/>
                </a:solidFill>
              </a:rPr>
              <a:t>wounds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Newspaper articles that describe the crime</a:t>
            </a:r>
          </a:p>
          <a:p>
            <a:endParaRPr lang="es-419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37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Letters of Support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>
                <a:solidFill>
                  <a:srgbClr val="002060"/>
                </a:solidFill>
              </a:rPr>
              <a:t>On the part of: supervisors, church clergy, neighbors, friends, relatives, </a:t>
            </a:r>
            <a:r>
              <a:rPr lang="en-US" sz="3400" dirty="0" smtClean="0">
                <a:solidFill>
                  <a:srgbClr val="002060"/>
                </a:solidFill>
              </a:rPr>
              <a:t>your children’s teachers</a:t>
            </a:r>
            <a:endParaRPr lang="en-US" sz="3400" dirty="0">
              <a:solidFill>
                <a:srgbClr val="002060"/>
              </a:solidFill>
            </a:endParaRPr>
          </a:p>
          <a:p>
            <a:r>
              <a:rPr lang="en-US" sz="3400" dirty="0">
                <a:solidFill>
                  <a:srgbClr val="002060"/>
                </a:solidFill>
              </a:rPr>
              <a:t>Prove that you are a good person or good </a:t>
            </a:r>
            <a:r>
              <a:rPr lang="en-US" sz="3400" dirty="0" smtClean="0">
                <a:solidFill>
                  <a:srgbClr val="002060"/>
                </a:solidFill>
              </a:rPr>
              <a:t>parent to your </a:t>
            </a:r>
            <a:r>
              <a:rPr lang="en-US" sz="3400" dirty="0">
                <a:solidFill>
                  <a:srgbClr val="002060"/>
                </a:solidFill>
              </a:rPr>
              <a:t>children</a:t>
            </a:r>
          </a:p>
          <a:p>
            <a:r>
              <a:rPr lang="en-US" sz="3400" dirty="0">
                <a:solidFill>
                  <a:srgbClr val="002060"/>
                </a:solidFill>
              </a:rPr>
              <a:t>If </a:t>
            </a:r>
            <a:r>
              <a:rPr lang="en-US" sz="3400" dirty="0" smtClean="0">
                <a:solidFill>
                  <a:srgbClr val="002060"/>
                </a:solidFill>
              </a:rPr>
              <a:t>this </a:t>
            </a:r>
            <a:r>
              <a:rPr lang="en-US" sz="3400" dirty="0">
                <a:solidFill>
                  <a:srgbClr val="002060"/>
                </a:solidFill>
              </a:rPr>
              <a:t>person has information about the crime or the harm </a:t>
            </a:r>
            <a:r>
              <a:rPr lang="en-US" sz="3400" dirty="0" smtClean="0">
                <a:solidFill>
                  <a:srgbClr val="002060"/>
                </a:solidFill>
              </a:rPr>
              <a:t>you suffered</a:t>
            </a:r>
            <a:r>
              <a:rPr lang="en-US" sz="3400" dirty="0">
                <a:solidFill>
                  <a:srgbClr val="002060"/>
                </a:solidFill>
              </a:rPr>
              <a:t>, it could be important</a:t>
            </a:r>
            <a:endParaRPr lang="es-419" sz="3400" dirty="0">
              <a:solidFill>
                <a:srgbClr val="1B346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3" y="2882369"/>
            <a:ext cx="3336207" cy="23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Evidence of Harmed Suffered</a:t>
            </a: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0" y="559678"/>
            <a:ext cx="5590903" cy="5655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</a:rPr>
              <a:t>Medical records </a:t>
            </a:r>
            <a:r>
              <a:rPr lang="en-US" sz="3600" dirty="0" smtClean="0">
                <a:solidFill>
                  <a:srgbClr val="002060"/>
                </a:solidFill>
              </a:rPr>
              <a:t>from </a:t>
            </a:r>
            <a:r>
              <a:rPr lang="en-US" sz="3600" dirty="0">
                <a:solidFill>
                  <a:srgbClr val="002060"/>
                </a:solidFill>
              </a:rPr>
              <a:t>hospitals and clinics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</a:rPr>
              <a:t>Letters from doctors or mental health professionals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</a:rPr>
              <a:t>Information about how you suffered </a:t>
            </a:r>
            <a:r>
              <a:rPr lang="en-US" sz="3600" dirty="0" smtClean="0">
                <a:solidFill>
                  <a:srgbClr val="002060"/>
                </a:solidFill>
              </a:rPr>
              <a:t>physical and psychological harm</a:t>
            </a:r>
            <a:endParaRPr lang="es-419" sz="3600" dirty="0" smtClean="0">
              <a:solidFill>
                <a:srgbClr val="002060"/>
              </a:solidFill>
            </a:endParaRPr>
          </a:p>
          <a:p>
            <a:endParaRPr lang="es-419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47" y="3029639"/>
            <a:ext cx="3653841" cy="26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9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8697"/>
            <a:ext cx="4137160" cy="4952492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6855" y="559678"/>
            <a:ext cx="6351934" cy="570777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Definition: </a:t>
            </a:r>
            <a:r>
              <a:rPr lang="en-US" sz="3200" b="1" dirty="0" smtClean="0">
                <a:solidFill>
                  <a:schemeClr val="accent1"/>
                </a:solidFill>
              </a:rPr>
              <a:t>U Visa </a:t>
            </a:r>
            <a:r>
              <a:rPr lang="en-US" sz="3200" dirty="0" smtClean="0">
                <a:solidFill>
                  <a:schemeClr val="accent1"/>
                </a:solidFill>
              </a:rPr>
              <a:t>is a legal immigration status for victims of certain crimes who collaborate with the authorities in the investigation or prosecution of the crime.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Distributed at the discretion of USCIS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10,000 limit every year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6" y="2477030"/>
            <a:ext cx="2326806" cy="21755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2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513909" cy="495249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Form</a:t>
            </a: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 smtClean="0"/>
              <a:t>I-912</a:t>
            </a:r>
            <a:endParaRPr lang="es-419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846" y="569066"/>
            <a:ext cx="6026332" cy="565515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Forms I-192 and I-765 cost a lot of </a:t>
            </a:r>
            <a:r>
              <a:rPr lang="en-US" sz="3600" dirty="0" smtClean="0">
                <a:solidFill>
                  <a:srgbClr val="002060"/>
                </a:solidFill>
              </a:rPr>
              <a:t>money. </a:t>
            </a:r>
            <a:r>
              <a:rPr lang="en-US" sz="3600" dirty="0">
                <a:solidFill>
                  <a:srgbClr val="002060"/>
                </a:solidFill>
              </a:rPr>
              <a:t>I</a:t>
            </a:r>
            <a:r>
              <a:rPr lang="en-US" sz="3600" dirty="0" smtClean="0">
                <a:solidFill>
                  <a:srgbClr val="002060"/>
                </a:solidFill>
              </a:rPr>
              <a:t>f </a:t>
            </a:r>
            <a:r>
              <a:rPr lang="en-US" sz="3600" dirty="0">
                <a:solidFill>
                  <a:srgbClr val="002060"/>
                </a:solidFill>
              </a:rPr>
              <a:t>you </a:t>
            </a:r>
            <a:r>
              <a:rPr lang="en-US" sz="3600" dirty="0" smtClean="0">
                <a:solidFill>
                  <a:srgbClr val="002060"/>
                </a:solidFill>
              </a:rPr>
              <a:t>cannot afford to pay</a:t>
            </a:r>
            <a:r>
              <a:rPr lang="en-US" sz="3600" dirty="0">
                <a:solidFill>
                  <a:srgbClr val="002060"/>
                </a:solidFill>
              </a:rPr>
              <a:t>, you can apply </a:t>
            </a:r>
            <a:r>
              <a:rPr lang="en-US" sz="3600" dirty="0" smtClean="0">
                <a:solidFill>
                  <a:srgbClr val="002060"/>
                </a:solidFill>
              </a:rPr>
              <a:t>for a fee waiver.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If </a:t>
            </a:r>
            <a:r>
              <a:rPr lang="en-US" sz="3600" dirty="0" smtClean="0">
                <a:solidFill>
                  <a:srgbClr val="002060"/>
                </a:solidFill>
              </a:rPr>
              <a:t>they </a:t>
            </a:r>
            <a:r>
              <a:rPr lang="en-US" sz="3600" dirty="0">
                <a:solidFill>
                  <a:srgbClr val="002060"/>
                </a:solidFill>
              </a:rPr>
              <a:t>approve </a:t>
            </a:r>
            <a:r>
              <a:rPr lang="en-US" sz="3600" dirty="0" smtClean="0">
                <a:solidFill>
                  <a:srgbClr val="002060"/>
                </a:solidFill>
              </a:rPr>
              <a:t>fee waiver, the waiver </a:t>
            </a:r>
            <a:r>
              <a:rPr lang="en-US" sz="3600" dirty="0">
                <a:solidFill>
                  <a:srgbClr val="002060"/>
                </a:solidFill>
              </a:rPr>
              <a:t>applies to your children and spouse who are included in the application</a:t>
            </a:r>
            <a:endParaRPr lang="es-419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91" y="2604655"/>
            <a:ext cx="2867617" cy="26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9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559678"/>
            <a:ext cx="4125884" cy="4952492"/>
          </a:xfrm>
        </p:spPr>
        <p:txBody>
          <a:bodyPr/>
          <a:lstStyle/>
          <a:p>
            <a:pPr algn="l"/>
            <a:r>
              <a:rPr lang="en-US" sz="4800" dirty="0" smtClean="0"/>
              <a:t>Cover Letter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81600" y="569066"/>
            <a:ext cx="5843451" cy="5655156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002060"/>
                </a:solidFill>
              </a:rPr>
              <a:t>A letter to the government (USCIS) that is sent with your application</a:t>
            </a:r>
          </a:p>
          <a:p>
            <a:r>
              <a:rPr lang="en-US" sz="3700" dirty="0">
                <a:solidFill>
                  <a:srgbClr val="002060"/>
                </a:solidFill>
              </a:rPr>
              <a:t>Explain who you are and that you are applying for a</a:t>
            </a:r>
            <a:r>
              <a:rPr lang="en-US" sz="3700" dirty="0" smtClean="0">
                <a:solidFill>
                  <a:srgbClr val="002060"/>
                </a:solidFill>
              </a:rPr>
              <a:t> </a:t>
            </a:r>
            <a:r>
              <a:rPr lang="en-US" sz="3700" dirty="0">
                <a:solidFill>
                  <a:srgbClr val="002060"/>
                </a:solidFill>
              </a:rPr>
              <a:t>U </a:t>
            </a:r>
            <a:r>
              <a:rPr lang="en-US" sz="3700" dirty="0" smtClean="0">
                <a:solidFill>
                  <a:srgbClr val="002060"/>
                </a:solidFill>
              </a:rPr>
              <a:t>Visa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2" y="2322466"/>
            <a:ext cx="3987130" cy="31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10493487" cy="4268965"/>
          </a:xfrm>
        </p:spPr>
        <p:txBody>
          <a:bodyPr/>
          <a:lstStyle/>
          <a:p>
            <a:r>
              <a:rPr lang="es-US" dirty="0" err="1" smtClean="0"/>
              <a:t>The</a:t>
            </a:r>
            <a:r>
              <a:rPr lang="es-US" dirty="0" smtClean="0"/>
              <a:t> </a:t>
            </a:r>
            <a:r>
              <a:rPr lang="es-US" dirty="0" err="1" smtClean="0"/>
              <a:t>Next</a:t>
            </a:r>
            <a:r>
              <a:rPr lang="es-US" dirty="0" smtClean="0"/>
              <a:t> </a:t>
            </a:r>
            <a:r>
              <a:rPr lang="es-US" dirty="0" err="1" smtClean="0"/>
              <a:t>steps</a:t>
            </a:r>
            <a:r>
              <a:rPr lang="es-US" dirty="0" smtClean="0"/>
              <a:t> in </a:t>
            </a:r>
            <a:r>
              <a:rPr lang="es-US" dirty="0" err="1" smtClean="0"/>
              <a:t>order</a:t>
            </a:r>
            <a:r>
              <a:rPr lang="es-US" dirty="0" smtClean="0"/>
              <a:t> to </a:t>
            </a:r>
            <a:r>
              <a:rPr lang="es-US" dirty="0" err="1" smtClean="0"/>
              <a:t>apply</a:t>
            </a:r>
            <a:r>
              <a:rPr lang="es-US" dirty="0" smtClean="0"/>
              <a:t> </a:t>
            </a:r>
            <a:r>
              <a:rPr lang="es-US" dirty="0" err="1" smtClean="0"/>
              <a:t>for</a:t>
            </a:r>
            <a:r>
              <a:rPr lang="es-US" dirty="0" smtClean="0"/>
              <a:t> a </a:t>
            </a:r>
            <a:br>
              <a:rPr lang="es-US" dirty="0" smtClean="0"/>
            </a:br>
            <a:r>
              <a:rPr lang="es-US" dirty="0" smtClean="0"/>
              <a:t>U VISA</a:t>
            </a:r>
            <a:endParaRPr lang="es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37695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Next Steps: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Now What?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92752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Get the police </a:t>
            </a:r>
            <a:r>
              <a:rPr lang="en-US" sz="3000" dirty="0" smtClean="0">
                <a:solidFill>
                  <a:srgbClr val="002060"/>
                </a:solidFill>
              </a:rPr>
              <a:t>report.</a:t>
            </a:r>
            <a:endParaRPr lang="en-US" sz="30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Get your I-918 Supplement </a:t>
            </a:r>
            <a:r>
              <a:rPr lang="en-US" sz="3000" dirty="0" smtClean="0">
                <a:solidFill>
                  <a:srgbClr val="002060"/>
                </a:solidFill>
              </a:rPr>
              <a:t>B signed.</a:t>
            </a:r>
            <a:endParaRPr lang="en-US" sz="30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Complete the form: I-918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Complete the form: I-918 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Complete </a:t>
            </a:r>
            <a:r>
              <a:rPr lang="en-US" sz="3000" dirty="0" smtClean="0">
                <a:solidFill>
                  <a:srgbClr val="002060"/>
                </a:solidFill>
              </a:rPr>
              <a:t>the waiver form: </a:t>
            </a:r>
            <a:r>
              <a:rPr lang="en-US" sz="3000" dirty="0">
                <a:solidFill>
                  <a:srgbClr val="002060"/>
                </a:solidFill>
              </a:rPr>
              <a:t>I-192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Complete the form: I-765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Write your personal </a:t>
            </a:r>
            <a:r>
              <a:rPr lang="en-US" sz="3000" dirty="0" smtClean="0">
                <a:solidFill>
                  <a:srgbClr val="002060"/>
                </a:solidFill>
              </a:rPr>
              <a:t>statement.</a:t>
            </a:r>
            <a:endParaRPr lang="en-US" sz="30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002060"/>
                </a:solidFill>
              </a:rPr>
              <a:t>Obtain additional documents to support your </a:t>
            </a:r>
            <a:r>
              <a:rPr lang="en-US" sz="3000" dirty="0" smtClean="0">
                <a:solidFill>
                  <a:srgbClr val="002060"/>
                </a:solidFill>
              </a:rPr>
              <a:t>case.</a:t>
            </a:r>
            <a:endParaRPr lang="en-US" sz="3500" b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5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3752467"/>
            <a:ext cx="2507276" cy="14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60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159135" cy="5176104"/>
          </a:xfrm>
        </p:spPr>
        <p:txBody>
          <a:bodyPr/>
          <a:lstStyle/>
          <a:p>
            <a:r>
              <a:rPr lang="es-419" dirty="0" err="1" smtClean="0"/>
              <a:t>Important</a:t>
            </a:r>
            <a:r>
              <a:rPr lang="en-US" dirty="0" smtClean="0"/>
              <a:t>:</a:t>
            </a:r>
            <a:r>
              <a:rPr lang="es-419" dirty="0" smtClean="0"/>
              <a:t> </a:t>
            </a:r>
            <a:r>
              <a:rPr lang="en-US" dirty="0" smtClean="0"/>
              <a:t>Remember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s-41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All </a:t>
            </a:r>
            <a:r>
              <a:rPr lang="en-US" sz="3200" dirty="0">
                <a:solidFill>
                  <a:srgbClr val="002060"/>
                </a:solidFill>
              </a:rPr>
              <a:t>forms are </a:t>
            </a:r>
            <a:r>
              <a:rPr lang="en-US" sz="3200" dirty="0" smtClean="0">
                <a:solidFill>
                  <a:srgbClr val="002060"/>
                </a:solidFill>
              </a:rPr>
              <a:t>free on uscis.gov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Get your documents translated into English.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Collect all your </a:t>
            </a:r>
            <a:r>
              <a:rPr lang="en-US" sz="3200" dirty="0" smtClean="0">
                <a:solidFill>
                  <a:srgbClr val="002060"/>
                </a:solidFill>
              </a:rPr>
              <a:t>documents.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Send in </a:t>
            </a:r>
            <a:r>
              <a:rPr lang="en-US" sz="3200" dirty="0">
                <a:solidFill>
                  <a:srgbClr val="002060"/>
                </a:solidFill>
              </a:rPr>
              <a:t>your application: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USCIS Vermont Service Center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75 </a:t>
            </a:r>
            <a:r>
              <a:rPr lang="en-US" sz="3200" b="1" dirty="0">
                <a:solidFill>
                  <a:srgbClr val="002060"/>
                </a:solidFill>
              </a:rPr>
              <a:t>Lower </a:t>
            </a:r>
            <a:r>
              <a:rPr lang="en-US" sz="3200" b="1" dirty="0" err="1">
                <a:solidFill>
                  <a:srgbClr val="002060"/>
                </a:solidFill>
              </a:rPr>
              <a:t>Welden</a:t>
            </a:r>
            <a:r>
              <a:rPr lang="en-US" sz="3200" b="1" dirty="0">
                <a:solidFill>
                  <a:srgbClr val="002060"/>
                </a:solidFill>
              </a:rPr>
              <a:t> St.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Albans, VT 05479-001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0" y="2647406"/>
            <a:ext cx="3245170" cy="32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0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38" y="559678"/>
            <a:ext cx="4239491" cy="4952492"/>
          </a:xfrm>
        </p:spPr>
        <p:txBody>
          <a:bodyPr/>
          <a:lstStyle/>
          <a:p>
            <a:r>
              <a:rPr lang="en-US" sz="5400" dirty="0" smtClean="0"/>
              <a:t>What Happens Once you Mail your Application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553200" cy="5655156"/>
          </a:xfrm>
        </p:spPr>
        <p:txBody>
          <a:bodyPr/>
          <a:lstStyle/>
          <a:p>
            <a:r>
              <a:rPr lang="en-US" sz="3200" dirty="0">
                <a:solidFill>
                  <a:srgbClr val="1B346B"/>
                </a:solidFill>
              </a:rPr>
              <a:t>You will receive a notification that USCIS received your </a:t>
            </a:r>
            <a:r>
              <a:rPr lang="en-US" sz="3200" dirty="0" smtClean="0">
                <a:solidFill>
                  <a:srgbClr val="1B346B"/>
                </a:solidFill>
              </a:rPr>
              <a:t>request.</a:t>
            </a:r>
            <a:endParaRPr lang="en-US" sz="3200" dirty="0">
              <a:solidFill>
                <a:srgbClr val="1B346B"/>
              </a:solidFill>
            </a:endParaRPr>
          </a:p>
          <a:p>
            <a:r>
              <a:rPr lang="en-US" sz="3200" dirty="0">
                <a:solidFill>
                  <a:srgbClr val="1B346B"/>
                </a:solidFill>
              </a:rPr>
              <a:t>You will receive the appointment to take your </a:t>
            </a:r>
            <a:r>
              <a:rPr lang="en-US" sz="3200" dirty="0" smtClean="0">
                <a:solidFill>
                  <a:srgbClr val="1B346B"/>
                </a:solidFill>
              </a:rPr>
              <a:t>fingerprints.</a:t>
            </a:r>
            <a:endParaRPr lang="en-US" sz="3200" dirty="0">
              <a:solidFill>
                <a:srgbClr val="1B346B"/>
              </a:solidFill>
            </a:endParaRPr>
          </a:p>
          <a:p>
            <a:r>
              <a:rPr lang="en-US" sz="3200" dirty="0">
                <a:solidFill>
                  <a:srgbClr val="1B346B"/>
                </a:solidFill>
              </a:rPr>
              <a:t>Deferred </a:t>
            </a:r>
            <a:r>
              <a:rPr lang="en-US" sz="3200" dirty="0" smtClean="0">
                <a:solidFill>
                  <a:srgbClr val="1B346B"/>
                </a:solidFill>
              </a:rPr>
              <a:t>Action. *</a:t>
            </a:r>
            <a:endParaRPr lang="en-US" sz="3200" dirty="0">
              <a:solidFill>
                <a:srgbClr val="1B346B"/>
              </a:solidFill>
            </a:endParaRPr>
          </a:p>
          <a:p>
            <a:r>
              <a:rPr lang="en-US" sz="3200" dirty="0">
                <a:solidFill>
                  <a:srgbClr val="1B346B"/>
                </a:solidFill>
              </a:rPr>
              <a:t>You will receive your work </a:t>
            </a:r>
            <a:r>
              <a:rPr lang="en-US" sz="3200" dirty="0" smtClean="0">
                <a:solidFill>
                  <a:srgbClr val="1B346B"/>
                </a:solidFill>
              </a:rPr>
              <a:t>permit. *</a:t>
            </a:r>
          </a:p>
          <a:p>
            <a:r>
              <a:rPr lang="en-US" sz="3200" dirty="0" smtClean="0">
                <a:solidFill>
                  <a:srgbClr val="1B346B"/>
                </a:solidFill>
              </a:rPr>
              <a:t>Visa approval.*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288" y="6224222"/>
            <a:ext cx="953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* This may take years to attain.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7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74" y="559677"/>
            <a:ext cx="4597444" cy="495249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What are the Benefits?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2021" y="559677"/>
            <a:ext cx="6059147" cy="53117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U Visa is a legal </a:t>
            </a:r>
            <a:r>
              <a:rPr lang="en-US" sz="2800" dirty="0" smtClean="0">
                <a:solidFill>
                  <a:schemeClr val="accent1"/>
                </a:solidFill>
              </a:rPr>
              <a:t>status.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It lasts 4 </a:t>
            </a:r>
            <a:r>
              <a:rPr lang="en-US" sz="2800" dirty="0" smtClean="0">
                <a:solidFill>
                  <a:schemeClr val="accent1"/>
                </a:solidFill>
              </a:rPr>
              <a:t>years.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After 3 years, you are eligible for permanent residence </a:t>
            </a:r>
            <a:r>
              <a:rPr lang="en-US" sz="2800" dirty="0" smtClean="0">
                <a:solidFill>
                  <a:schemeClr val="accent1"/>
                </a:solidFill>
              </a:rPr>
              <a:t>status.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Given authorization </a:t>
            </a:r>
            <a:r>
              <a:rPr lang="en-US" sz="2800" dirty="0">
                <a:solidFill>
                  <a:schemeClr val="accent1"/>
                </a:solidFill>
              </a:rPr>
              <a:t>for work and social </a:t>
            </a:r>
            <a:r>
              <a:rPr lang="en-US" sz="2800" dirty="0" smtClean="0">
                <a:solidFill>
                  <a:schemeClr val="accent1"/>
                </a:solidFill>
              </a:rPr>
              <a:t>security.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Some relatives </a:t>
            </a:r>
            <a:r>
              <a:rPr lang="en-US" sz="2800" dirty="0" smtClean="0">
                <a:solidFill>
                  <a:schemeClr val="accent1"/>
                </a:solidFill>
              </a:rPr>
              <a:t>may </a:t>
            </a:r>
            <a:r>
              <a:rPr lang="en-US" sz="2800" dirty="0">
                <a:solidFill>
                  <a:schemeClr val="accent1"/>
                </a:solidFill>
              </a:rPr>
              <a:t>be included in the </a:t>
            </a:r>
            <a:r>
              <a:rPr lang="en-US" sz="2800" dirty="0" smtClean="0">
                <a:solidFill>
                  <a:schemeClr val="accent1"/>
                </a:solidFill>
              </a:rPr>
              <a:t>application.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Victims of crime in the United States who have returned to their country of origin may still be eligible in some </a:t>
            </a:r>
            <a:r>
              <a:rPr lang="en-US" sz="2800" dirty="0" smtClean="0">
                <a:solidFill>
                  <a:schemeClr val="accent1"/>
                </a:solidFill>
              </a:rPr>
              <a:t>cases.</a:t>
            </a:r>
            <a:endParaRPr lang="es-ES" sz="2800" dirty="0">
              <a:solidFill>
                <a:schemeClr val="accent1"/>
              </a:solidFill>
            </a:endParaRPr>
          </a:p>
          <a:p>
            <a:endParaRPr lang="en-US" sz="2800" dirty="0"/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3" y="2667542"/>
            <a:ext cx="3698093" cy="23451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" y="559677"/>
            <a:ext cx="4971011" cy="495249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How does the visa affect your case in Immigration Court</a:t>
            </a:r>
            <a:r>
              <a:rPr lang="en-US" sz="4400" dirty="0" smtClean="0"/>
              <a:t>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6855" y="559677"/>
            <a:ext cx="6059147" cy="5809592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1B346B"/>
                </a:solidFill>
              </a:rPr>
              <a:t>U </a:t>
            </a:r>
            <a:r>
              <a:rPr lang="en-US" sz="3400" dirty="0">
                <a:solidFill>
                  <a:srgbClr val="1B346B"/>
                </a:solidFill>
              </a:rPr>
              <a:t>Visa is decided </a:t>
            </a:r>
            <a:r>
              <a:rPr lang="en-US" sz="3400" dirty="0" smtClean="0">
                <a:solidFill>
                  <a:srgbClr val="1B346B"/>
                </a:solidFill>
              </a:rPr>
              <a:t>by USCIS </a:t>
            </a:r>
            <a:r>
              <a:rPr lang="en-US" sz="3400" dirty="0">
                <a:solidFill>
                  <a:srgbClr val="1B346B"/>
                </a:solidFill>
              </a:rPr>
              <a:t>and is </a:t>
            </a:r>
            <a:r>
              <a:rPr lang="en-US" sz="3400" u="sng" dirty="0">
                <a:solidFill>
                  <a:srgbClr val="1B346B"/>
                </a:solidFill>
              </a:rPr>
              <a:t>not</a:t>
            </a:r>
            <a:r>
              <a:rPr lang="en-US" sz="3400" dirty="0">
                <a:solidFill>
                  <a:srgbClr val="1B346B"/>
                </a:solidFill>
              </a:rPr>
              <a:t> decided in </a:t>
            </a:r>
            <a:r>
              <a:rPr lang="en-US" sz="3400" dirty="0" smtClean="0">
                <a:solidFill>
                  <a:srgbClr val="1B346B"/>
                </a:solidFill>
              </a:rPr>
              <a:t>court.</a:t>
            </a:r>
            <a:endParaRPr lang="en-US" sz="3400" dirty="0">
              <a:solidFill>
                <a:srgbClr val="1B346B"/>
              </a:solidFill>
            </a:endParaRPr>
          </a:p>
          <a:p>
            <a:r>
              <a:rPr lang="en-US" sz="3400" dirty="0">
                <a:solidFill>
                  <a:srgbClr val="1B346B"/>
                </a:solidFill>
              </a:rPr>
              <a:t>If you have a hearing, you </a:t>
            </a:r>
            <a:r>
              <a:rPr lang="en-US" sz="3400" dirty="0" smtClean="0">
                <a:solidFill>
                  <a:srgbClr val="1B346B"/>
                </a:solidFill>
              </a:rPr>
              <a:t>may </a:t>
            </a:r>
            <a:r>
              <a:rPr lang="en-US" sz="3400" dirty="0">
                <a:solidFill>
                  <a:srgbClr val="1B346B"/>
                </a:solidFill>
              </a:rPr>
              <a:t>tell the judge that you are waiting for a decision on your U Visa </a:t>
            </a:r>
            <a:r>
              <a:rPr lang="en-US" sz="3400" dirty="0" smtClean="0">
                <a:solidFill>
                  <a:srgbClr val="1B346B"/>
                </a:solidFill>
              </a:rPr>
              <a:t>application.</a:t>
            </a:r>
            <a:endParaRPr lang="en-US" sz="3400" dirty="0">
              <a:solidFill>
                <a:srgbClr val="1B346B"/>
              </a:solidFill>
            </a:endParaRPr>
          </a:p>
          <a:p>
            <a:r>
              <a:rPr lang="en-US" sz="3400" dirty="0">
                <a:solidFill>
                  <a:srgbClr val="1B346B"/>
                </a:solidFill>
              </a:rPr>
              <a:t>It is not necessary to finish the process </a:t>
            </a:r>
            <a:r>
              <a:rPr lang="en-US" sz="3400" dirty="0" smtClean="0">
                <a:solidFill>
                  <a:srgbClr val="1B346B"/>
                </a:solidFill>
              </a:rPr>
              <a:t>in </a:t>
            </a:r>
            <a:r>
              <a:rPr lang="en-US" sz="3400" dirty="0">
                <a:solidFill>
                  <a:srgbClr val="1B346B"/>
                </a:solidFill>
              </a:rPr>
              <a:t>immigration court </a:t>
            </a:r>
            <a:r>
              <a:rPr lang="en-US" sz="3400" dirty="0" smtClean="0">
                <a:solidFill>
                  <a:srgbClr val="1B346B"/>
                </a:solidFill>
              </a:rPr>
              <a:t> </a:t>
            </a:r>
            <a:r>
              <a:rPr lang="en-US" sz="3400" dirty="0">
                <a:solidFill>
                  <a:srgbClr val="1B346B"/>
                </a:solidFill>
              </a:rPr>
              <a:t>to apply for a</a:t>
            </a:r>
            <a:r>
              <a:rPr lang="en-US" sz="3400" dirty="0" smtClean="0">
                <a:solidFill>
                  <a:srgbClr val="1B346B"/>
                </a:solidFill>
              </a:rPr>
              <a:t> </a:t>
            </a:r>
            <a:r>
              <a:rPr lang="en-US" sz="3400" dirty="0">
                <a:solidFill>
                  <a:srgbClr val="1B346B"/>
                </a:solidFill>
              </a:rPr>
              <a:t>U </a:t>
            </a:r>
            <a:r>
              <a:rPr lang="en-US" sz="3400" dirty="0" smtClean="0">
                <a:solidFill>
                  <a:srgbClr val="1B346B"/>
                </a:solidFill>
              </a:rPr>
              <a:t>Visa.</a:t>
            </a:r>
            <a:endParaRPr lang="en-US" sz="3400" dirty="0">
              <a:solidFill>
                <a:srgbClr val="1B346B"/>
              </a:solidFill>
            </a:endParaRP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7" y="3565613"/>
            <a:ext cx="2397126" cy="22278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8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9677"/>
            <a:ext cx="4937760" cy="495249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How does the visa affect your case in Immigration Court</a:t>
            </a:r>
            <a:r>
              <a:rPr lang="en-US" sz="4400" dirty="0"/>
              <a:t>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2021" y="418454"/>
            <a:ext cx="6545179" cy="5810896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1B346B"/>
                </a:solidFill>
              </a:rPr>
              <a:t>You may request </a:t>
            </a:r>
            <a:r>
              <a:rPr lang="en-US" sz="3200" u="sng" dirty="0" smtClean="0">
                <a:solidFill>
                  <a:srgbClr val="1B346B"/>
                </a:solidFill>
              </a:rPr>
              <a:t>a continuance or to be placed on the status docket</a:t>
            </a:r>
            <a:r>
              <a:rPr lang="en-US" sz="3200" dirty="0" smtClean="0">
                <a:solidFill>
                  <a:srgbClr val="1B346B"/>
                </a:solidFill>
              </a:rPr>
              <a:t>:</a:t>
            </a:r>
            <a:endParaRPr lang="en-US" sz="3000" dirty="0">
              <a:solidFill>
                <a:srgbClr val="1B346B"/>
              </a:solidFill>
            </a:endParaRPr>
          </a:p>
          <a:p>
            <a:r>
              <a:rPr lang="en-US" sz="3400" b="1" dirty="0" smtClean="0">
                <a:solidFill>
                  <a:srgbClr val="1B346B"/>
                </a:solidFill>
              </a:rPr>
              <a:t>Continuance</a:t>
            </a:r>
            <a:r>
              <a:rPr lang="en-US" sz="3400" dirty="0" smtClean="0">
                <a:solidFill>
                  <a:srgbClr val="1B346B"/>
                </a:solidFill>
              </a:rPr>
              <a:t>: </a:t>
            </a:r>
          </a:p>
          <a:p>
            <a:pPr lvl="1"/>
            <a:r>
              <a:rPr lang="en-US" sz="2800" dirty="0">
                <a:solidFill>
                  <a:srgbClr val="1B346B"/>
                </a:solidFill>
              </a:rPr>
              <a:t>Sometimes the judge does not close the case, but they give a continuance while USCIS processes your U Visa </a:t>
            </a:r>
            <a:r>
              <a:rPr lang="en-US" sz="2800" dirty="0" smtClean="0">
                <a:solidFill>
                  <a:srgbClr val="1B346B"/>
                </a:solidFill>
              </a:rPr>
              <a:t>application.</a:t>
            </a:r>
          </a:p>
          <a:p>
            <a:pPr lvl="1"/>
            <a:r>
              <a:rPr lang="en-US" sz="2800" dirty="0" smtClean="0">
                <a:solidFill>
                  <a:srgbClr val="1B346B"/>
                </a:solidFill>
              </a:rPr>
              <a:t>You’re </a:t>
            </a:r>
            <a:r>
              <a:rPr lang="en-US" sz="2800" dirty="0">
                <a:solidFill>
                  <a:srgbClr val="1B346B"/>
                </a:solidFill>
              </a:rPr>
              <a:t>asking the judge to continue your hearing to another </a:t>
            </a:r>
            <a:r>
              <a:rPr lang="en-US" sz="2800" dirty="0" smtClean="0">
                <a:solidFill>
                  <a:srgbClr val="1B346B"/>
                </a:solidFill>
              </a:rPr>
              <a:t>date. That </a:t>
            </a:r>
            <a:r>
              <a:rPr lang="en-US" sz="2800" dirty="0">
                <a:solidFill>
                  <a:srgbClr val="1B346B"/>
                </a:solidFill>
              </a:rPr>
              <a:t>request may or may not be granted</a:t>
            </a:r>
            <a:r>
              <a:rPr lang="en-US" sz="2800" dirty="0" smtClean="0">
                <a:solidFill>
                  <a:srgbClr val="1B346B"/>
                </a:solidFill>
              </a:rPr>
              <a:t>.</a:t>
            </a:r>
            <a:endParaRPr lang="en-US" sz="2800" dirty="0">
              <a:solidFill>
                <a:srgbClr val="1B346B"/>
              </a:solidFill>
            </a:endParaRPr>
          </a:p>
          <a:p>
            <a:pPr lvl="1"/>
            <a:r>
              <a:rPr lang="en-US" sz="2800" dirty="0">
                <a:solidFill>
                  <a:srgbClr val="1B346B"/>
                </a:solidFill>
              </a:rPr>
              <a:t>How long </a:t>
            </a:r>
            <a:r>
              <a:rPr lang="en-US" sz="2800" dirty="0" smtClean="0">
                <a:solidFill>
                  <a:srgbClr val="1B346B"/>
                </a:solidFill>
              </a:rPr>
              <a:t>they </a:t>
            </a:r>
            <a:r>
              <a:rPr lang="en-US" sz="2800" dirty="0">
                <a:solidFill>
                  <a:srgbClr val="1B346B"/>
                </a:solidFill>
              </a:rPr>
              <a:t>push your hearing depends on the </a:t>
            </a:r>
            <a:r>
              <a:rPr lang="en-US" sz="2800" dirty="0" smtClean="0">
                <a:solidFill>
                  <a:srgbClr val="1B346B"/>
                </a:solidFill>
              </a:rPr>
              <a:t>judge.</a:t>
            </a:r>
            <a:endParaRPr lang="en-US" sz="2800" dirty="0">
              <a:solidFill>
                <a:srgbClr val="1B346B"/>
              </a:solidFill>
            </a:endParaRP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7" y="3429092"/>
            <a:ext cx="2347249" cy="21814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9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59677"/>
            <a:ext cx="4937760" cy="495249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How does the visa affect your case in Immigration Court</a:t>
            </a:r>
            <a:r>
              <a:rPr lang="en-US" sz="4400" dirty="0"/>
              <a:t>?</a:t>
            </a:r>
            <a:endParaRPr lang="es-419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2021" y="418454"/>
            <a:ext cx="6545179" cy="630619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B346B"/>
                </a:solidFill>
              </a:rPr>
              <a:t>You may request </a:t>
            </a:r>
            <a:r>
              <a:rPr lang="en-US" sz="3200" u="sng" dirty="0" smtClean="0">
                <a:solidFill>
                  <a:srgbClr val="1B346B"/>
                </a:solidFill>
              </a:rPr>
              <a:t>a </a:t>
            </a:r>
            <a:r>
              <a:rPr lang="en-US" sz="3200" u="sng" dirty="0">
                <a:solidFill>
                  <a:srgbClr val="1B346B"/>
                </a:solidFill>
              </a:rPr>
              <a:t>continuance or to be placed on the status docket</a:t>
            </a:r>
            <a:r>
              <a:rPr lang="en-US" sz="3200" dirty="0" smtClean="0">
                <a:solidFill>
                  <a:srgbClr val="1B346B"/>
                </a:solidFill>
              </a:rPr>
              <a:t>:</a:t>
            </a:r>
            <a:endParaRPr lang="en-US" sz="1050" dirty="0" smtClean="0">
              <a:solidFill>
                <a:srgbClr val="1B346B"/>
              </a:solidFill>
            </a:endParaRPr>
          </a:p>
          <a:p>
            <a:r>
              <a:rPr lang="en-US" sz="3100" b="1" dirty="0" smtClean="0">
                <a:solidFill>
                  <a:srgbClr val="1B346B"/>
                </a:solidFill>
              </a:rPr>
              <a:t>Status </a:t>
            </a:r>
            <a:r>
              <a:rPr lang="en-US" sz="3100" b="1" dirty="0">
                <a:solidFill>
                  <a:srgbClr val="1B346B"/>
                </a:solidFill>
              </a:rPr>
              <a:t>docket</a:t>
            </a:r>
            <a:r>
              <a:rPr lang="en-US" sz="3100" b="1" dirty="0" smtClean="0">
                <a:solidFill>
                  <a:srgbClr val="1B346B"/>
                </a:solidFill>
              </a:rPr>
              <a:t>:</a:t>
            </a:r>
          </a:p>
          <a:p>
            <a:pPr lvl="1"/>
            <a:r>
              <a:rPr lang="en-US" sz="2600" dirty="0" smtClean="0">
                <a:solidFill>
                  <a:srgbClr val="1B346B"/>
                </a:solidFill>
              </a:rPr>
              <a:t>Special calendar for cases the have applications with other courts or agencies.</a:t>
            </a:r>
          </a:p>
          <a:p>
            <a:pPr lvl="1"/>
            <a:r>
              <a:rPr lang="en-US" sz="2600" dirty="0" smtClean="0">
                <a:solidFill>
                  <a:srgbClr val="1B346B"/>
                </a:solidFill>
              </a:rPr>
              <a:t>On this calendar, it may </a:t>
            </a:r>
            <a:r>
              <a:rPr lang="en-US" sz="2600" dirty="0">
                <a:solidFill>
                  <a:srgbClr val="1B346B"/>
                </a:solidFill>
              </a:rPr>
              <a:t>take approximately 1 </a:t>
            </a:r>
            <a:r>
              <a:rPr lang="en-US" sz="2600" dirty="0" smtClean="0">
                <a:solidFill>
                  <a:srgbClr val="1B346B"/>
                </a:solidFill>
              </a:rPr>
              <a:t>year to see the judge again. </a:t>
            </a:r>
          </a:p>
          <a:p>
            <a:pPr lvl="1"/>
            <a:r>
              <a:rPr lang="en-US" sz="2600" dirty="0" smtClean="0">
                <a:solidFill>
                  <a:srgbClr val="1B346B"/>
                </a:solidFill>
              </a:rPr>
              <a:t>You will be requested to provide the current status of your USCIS application for review.</a:t>
            </a:r>
            <a:endParaRPr lang="en-US" sz="2600" dirty="0">
              <a:solidFill>
                <a:srgbClr val="1B346B"/>
              </a:solidFill>
            </a:endParaRPr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27" y="3429092"/>
            <a:ext cx="2347249" cy="21814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9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656076" cy="4268965"/>
          </a:xfrm>
        </p:spPr>
        <p:txBody>
          <a:bodyPr>
            <a:normAutofit/>
          </a:bodyPr>
          <a:lstStyle/>
          <a:p>
            <a:r>
              <a:rPr lang="en-US" sz="7500" dirty="0" smtClean="0"/>
              <a:t>U visa eligibility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33898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42" y="561473"/>
            <a:ext cx="4707989" cy="478468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Eligibility: Who can Obtain a </a:t>
            </a:r>
            <a:br>
              <a:rPr lang="en-US" sz="4400" dirty="0" smtClean="0"/>
            </a:br>
            <a:r>
              <a:rPr lang="en-US" sz="4400" dirty="0" smtClean="0"/>
              <a:t>U V</a:t>
            </a:r>
            <a:r>
              <a:rPr lang="es-419" sz="4400" dirty="0" smtClean="0"/>
              <a:t>isa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1496" y="561473"/>
            <a:ext cx="5438504" cy="53580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Direct victims of a crime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Indirect victims of a crime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Derivative family members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1" y="3024861"/>
            <a:ext cx="2152650" cy="2124075"/>
          </a:xfrm>
        </p:spPr>
      </p:pic>
    </p:spTree>
    <p:extLst>
      <p:ext uri="{BB962C8B-B14F-4D97-AF65-F5344CB8AC3E}">
        <p14:creationId xmlns:p14="http://schemas.microsoft.com/office/powerpoint/2010/main" val="29653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Custom 1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B3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5616</TotalTime>
  <Words>1472</Words>
  <Application>Microsoft Office PowerPoint</Application>
  <PresentationFormat>Widescreen</PresentationFormat>
  <Paragraphs>199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Schoolbook</vt:lpstr>
      <vt:lpstr>Corbel</vt:lpstr>
      <vt:lpstr>Wingdings</vt:lpstr>
      <vt:lpstr>Headlines</vt:lpstr>
      <vt:lpstr>How do I  apply for  a u Visa?   </vt:lpstr>
      <vt:lpstr>What is  a u Visa?</vt:lpstr>
      <vt:lpstr>Introduction</vt:lpstr>
      <vt:lpstr>What are the Benefits?</vt:lpstr>
      <vt:lpstr>How does the visa affect your case in Immigration Court?</vt:lpstr>
      <vt:lpstr>How does the visa affect your case in Immigration Court?</vt:lpstr>
      <vt:lpstr>How does the visa affect your case in Immigration Court?</vt:lpstr>
      <vt:lpstr>U visa eligibility</vt:lpstr>
      <vt:lpstr>Eligibility: Who can Obtain a  U Visa?  </vt:lpstr>
      <vt:lpstr>Requirements  </vt:lpstr>
      <vt:lpstr>Requirement 1: </vt:lpstr>
      <vt:lpstr>Direct or Indirect Victim    </vt:lpstr>
      <vt:lpstr>Requirement 2:   </vt:lpstr>
      <vt:lpstr>Requirement 3:  </vt:lpstr>
      <vt:lpstr>Examples: Physical or Emotional Harm</vt:lpstr>
      <vt:lpstr>Requirement 4:</vt:lpstr>
      <vt:lpstr>How To apply for a u visa</vt:lpstr>
      <vt:lpstr>Forms: Necessary Documents</vt:lpstr>
      <vt:lpstr>Necessary Forms:  I-918 A  </vt:lpstr>
      <vt:lpstr>Necessary Forms:  I-918 A  </vt:lpstr>
      <vt:lpstr>Necessary Forms:  I-918 B   </vt:lpstr>
      <vt:lpstr>Necessary Forms: I-765</vt:lpstr>
      <vt:lpstr>Necessary Forms: I-192  </vt:lpstr>
      <vt:lpstr>Why do you Need a Waiver?</vt:lpstr>
      <vt:lpstr>Personal Declaration  </vt:lpstr>
      <vt:lpstr>Other Important Documents:    </vt:lpstr>
      <vt:lpstr>Evidence of the Crime and that you Helped the Police   </vt:lpstr>
      <vt:lpstr>Letters of Support  </vt:lpstr>
      <vt:lpstr>Evidence of Harmed Suffered</vt:lpstr>
      <vt:lpstr>Form  I-912</vt:lpstr>
      <vt:lpstr>Cover Letter    </vt:lpstr>
      <vt:lpstr>The Next steps in order to apply for a  U VISA</vt:lpstr>
      <vt:lpstr>Next Steps: Now What?  </vt:lpstr>
      <vt:lpstr>Important: Remember     </vt:lpstr>
      <vt:lpstr>What Happens Once you Mail your Application?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THINCLIENT</dc:creator>
  <cp:lastModifiedBy>Naik, Evelyn</cp:lastModifiedBy>
  <cp:revision>450</cp:revision>
  <cp:lastPrinted>2016-10-27T18:33:11Z</cp:lastPrinted>
  <dcterms:created xsi:type="dcterms:W3CDTF">2016-08-04T05:06:17Z</dcterms:created>
  <dcterms:modified xsi:type="dcterms:W3CDTF">2019-11-12T22:35:07Z</dcterms:modified>
</cp:coreProperties>
</file>