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323" r:id="rId1"/>
  </p:sldMasterIdLst>
  <p:notesMasterIdLst>
    <p:notesMasterId r:id="rId53"/>
  </p:notesMasterIdLst>
  <p:handoutMasterIdLst>
    <p:handoutMasterId r:id="rId54"/>
  </p:handoutMasterIdLst>
  <p:sldIdLst>
    <p:sldId id="256" r:id="rId2"/>
    <p:sldId id="260" r:id="rId3"/>
    <p:sldId id="279" r:id="rId4"/>
    <p:sldId id="261" r:id="rId5"/>
    <p:sldId id="272" r:id="rId6"/>
    <p:sldId id="280" r:id="rId7"/>
    <p:sldId id="273" r:id="rId8"/>
    <p:sldId id="275" r:id="rId9"/>
    <p:sldId id="276" r:id="rId10"/>
    <p:sldId id="262" r:id="rId11"/>
    <p:sldId id="277" r:id="rId12"/>
    <p:sldId id="274" r:id="rId13"/>
    <p:sldId id="284" r:id="rId14"/>
    <p:sldId id="263" r:id="rId15"/>
    <p:sldId id="264" r:id="rId16"/>
    <p:sldId id="265" r:id="rId17"/>
    <p:sldId id="269" r:id="rId18"/>
    <p:sldId id="283" r:id="rId19"/>
    <p:sldId id="267" r:id="rId20"/>
    <p:sldId id="278" r:id="rId21"/>
    <p:sldId id="310" r:id="rId22"/>
    <p:sldId id="312" r:id="rId23"/>
    <p:sldId id="313" r:id="rId24"/>
    <p:sldId id="270" r:id="rId25"/>
    <p:sldId id="281" r:id="rId26"/>
    <p:sldId id="266" r:id="rId27"/>
    <p:sldId id="282" r:id="rId28"/>
    <p:sldId id="268" r:id="rId29"/>
    <p:sldId id="271" r:id="rId30"/>
    <p:sldId id="291" r:id="rId31"/>
    <p:sldId id="286" r:id="rId32"/>
    <p:sldId id="301" r:id="rId33"/>
    <p:sldId id="287" r:id="rId34"/>
    <p:sldId id="308" r:id="rId35"/>
    <p:sldId id="288" r:id="rId36"/>
    <p:sldId id="311" r:id="rId37"/>
    <p:sldId id="289" r:id="rId38"/>
    <p:sldId id="290" r:id="rId39"/>
    <p:sldId id="292" r:id="rId40"/>
    <p:sldId id="293" r:id="rId41"/>
    <p:sldId id="294" r:id="rId42"/>
    <p:sldId id="295" r:id="rId43"/>
    <p:sldId id="296" r:id="rId44"/>
    <p:sldId id="297" r:id="rId45"/>
    <p:sldId id="302" r:id="rId46"/>
    <p:sldId id="303" r:id="rId47"/>
    <p:sldId id="304" r:id="rId48"/>
    <p:sldId id="305" r:id="rId49"/>
    <p:sldId id="306" r:id="rId50"/>
    <p:sldId id="307" r:id="rId51"/>
    <p:sldId id="309" r:id="rId5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selda Guillen" initials="GG" lastIdx="0" clrIdx="0">
    <p:extLst>
      <p:ext uri="{19B8F6BF-5375-455C-9EA6-DF929625EA0E}">
        <p15:presenceInfo xmlns:p15="http://schemas.microsoft.com/office/powerpoint/2012/main" userId="Griselda Guillen" providerId="None"/>
      </p:ext>
    </p:extLst>
  </p:cmAuthor>
  <p:cmAuthor id="2" name="Bettina Rodriguez Schlegel" initials="BRS" lastIdx="4" clrIdx="1">
    <p:extLst>
      <p:ext uri="{19B8F6BF-5375-455C-9EA6-DF929625EA0E}">
        <p15:presenceInfo xmlns:p15="http://schemas.microsoft.com/office/powerpoint/2012/main" userId="S-1-5-21-152961534-1310477522-618671499-11252" providerId="AD"/>
      </p:ext>
    </p:extLst>
  </p:cmAuthor>
  <p:cmAuthor id="3" name="Gladys Rivera-Martinez" initials="GR" lastIdx="3" clrIdx="2">
    <p:extLst>
      <p:ext uri="{19B8F6BF-5375-455C-9EA6-DF929625EA0E}">
        <p15:presenceInfo xmlns:p15="http://schemas.microsoft.com/office/powerpoint/2012/main" userId="S-1-5-21-152961534-1310477522-618671499-11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46B"/>
    <a:srgbClr val="FF0000"/>
    <a:srgbClr val="0B2BB5"/>
    <a:srgbClr val="262626"/>
    <a:srgbClr val="A59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6313B-12DF-4A89-8C32-F33BE9C91C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047D70-9E8E-4187-A330-5B3723B23C93}">
      <dgm:prSet phldrT="[Text]"/>
      <dgm:spPr/>
      <dgm:t>
        <a:bodyPr/>
        <a:lstStyle/>
        <a:p>
          <a:r>
            <a:rPr lang="en-US" dirty="0" err="1" smtClean="0"/>
            <a:t>Asilo</a:t>
          </a:r>
          <a:endParaRPr lang="en-US" dirty="0"/>
        </a:p>
      </dgm:t>
    </dgm:pt>
    <dgm:pt modelId="{7316CC08-609D-4A62-89F8-970A9CA7A9E5}" type="parTrans" cxnId="{2D3291A6-F454-45D2-B378-BD3F997912C5}">
      <dgm:prSet/>
      <dgm:spPr/>
      <dgm:t>
        <a:bodyPr/>
        <a:lstStyle/>
        <a:p>
          <a:endParaRPr lang="en-US"/>
        </a:p>
      </dgm:t>
    </dgm:pt>
    <dgm:pt modelId="{6C217C1D-755F-49BF-8A0C-1A76355D88D3}" type="sibTrans" cxnId="{2D3291A6-F454-45D2-B378-BD3F997912C5}">
      <dgm:prSet/>
      <dgm:spPr/>
      <dgm:t>
        <a:bodyPr/>
        <a:lstStyle/>
        <a:p>
          <a:endParaRPr lang="en-US"/>
        </a:p>
      </dgm:t>
    </dgm:pt>
    <dgm:pt modelId="{CBE8E27F-DF65-4150-8214-157F1D610012}">
      <dgm:prSet phldrT="[Text]" custT="1"/>
      <dgm:spPr/>
      <dgm:t>
        <a:bodyPr/>
        <a:lstStyle/>
        <a:p>
          <a:r>
            <a:rPr lang="es-US" sz="1600" b="0" noProof="0" dirty="0" smtClean="0"/>
            <a:t>Le permite permanecer y buscar empleo </a:t>
          </a:r>
          <a:endParaRPr lang="es-US" sz="1600" b="0" noProof="0" dirty="0"/>
        </a:p>
      </dgm:t>
    </dgm:pt>
    <dgm:pt modelId="{B33A2D98-02EB-4E14-B6BD-72417D9D0367}" type="parTrans" cxnId="{669193E5-21C5-4503-AF29-2CEEE8716677}">
      <dgm:prSet/>
      <dgm:spPr/>
      <dgm:t>
        <a:bodyPr/>
        <a:lstStyle/>
        <a:p>
          <a:endParaRPr lang="en-US"/>
        </a:p>
      </dgm:t>
    </dgm:pt>
    <dgm:pt modelId="{C007EE7C-DC62-45EE-9950-250F369C2C3E}" type="sibTrans" cxnId="{669193E5-21C5-4503-AF29-2CEEE8716677}">
      <dgm:prSet/>
      <dgm:spPr/>
      <dgm:t>
        <a:bodyPr/>
        <a:lstStyle/>
        <a:p>
          <a:endParaRPr lang="en-US"/>
        </a:p>
      </dgm:t>
    </dgm:pt>
    <dgm:pt modelId="{A2C0DA65-2552-4482-852E-D9BC07B39AD1}">
      <dgm:prSet phldrT="[Text]"/>
      <dgm:spPr/>
      <dgm:t>
        <a:bodyPr/>
        <a:lstStyle/>
        <a:p>
          <a:r>
            <a:rPr lang="es-US" noProof="0" dirty="0" smtClean="0"/>
            <a:t>Convención Contra la Tortura</a:t>
          </a:r>
        </a:p>
        <a:p>
          <a:r>
            <a:rPr lang="es-US" noProof="0" dirty="0" smtClean="0"/>
            <a:t>(CAT)</a:t>
          </a:r>
          <a:endParaRPr lang="es-US" noProof="0" dirty="0"/>
        </a:p>
      </dgm:t>
    </dgm:pt>
    <dgm:pt modelId="{950CF47B-2F54-484A-B323-133CE0170E5D}" type="parTrans" cxnId="{2E7727D8-4C95-4D66-B94E-801F48316797}">
      <dgm:prSet/>
      <dgm:spPr/>
      <dgm:t>
        <a:bodyPr/>
        <a:lstStyle/>
        <a:p>
          <a:endParaRPr lang="en-US"/>
        </a:p>
      </dgm:t>
    </dgm:pt>
    <dgm:pt modelId="{40BAE473-9CE2-41A9-A9D2-C99B12A92E0D}" type="sibTrans" cxnId="{2E7727D8-4C95-4D66-B94E-801F48316797}">
      <dgm:prSet/>
      <dgm:spPr/>
      <dgm:t>
        <a:bodyPr/>
        <a:lstStyle/>
        <a:p>
          <a:endParaRPr lang="en-US"/>
        </a:p>
      </dgm:t>
    </dgm:pt>
    <dgm:pt modelId="{611E7A57-F57B-4638-B1D6-73A761CBBEEB}">
      <dgm:prSet phldrT="[Text]" custT="1"/>
      <dgm:spPr/>
      <dgm:t>
        <a:bodyPr/>
        <a:lstStyle/>
        <a:p>
          <a:r>
            <a:rPr lang="es-US" sz="1600" b="1" noProof="0" dirty="0" smtClean="0"/>
            <a:t>No </a:t>
          </a:r>
          <a:r>
            <a:rPr lang="es-US" sz="1600" b="1" noProof="0" dirty="0" smtClean="0">
              <a:solidFill>
                <a:schemeClr val="tx1"/>
              </a:solidFill>
            </a:rPr>
            <a:t>necesita  demonstrar una razón </a:t>
          </a:r>
          <a:endParaRPr lang="es-US" sz="1600" b="1" noProof="0" dirty="0">
            <a:solidFill>
              <a:schemeClr val="tx1"/>
            </a:solidFill>
          </a:endParaRPr>
        </a:p>
      </dgm:t>
    </dgm:pt>
    <dgm:pt modelId="{F0F92E9E-9BFF-42EB-9C7D-7425C4CFCB1D}" type="parTrans" cxnId="{E9A9E285-69E4-4C2B-98DF-5C983B1237A9}">
      <dgm:prSet/>
      <dgm:spPr/>
      <dgm:t>
        <a:bodyPr/>
        <a:lstStyle/>
        <a:p>
          <a:endParaRPr lang="en-US"/>
        </a:p>
      </dgm:t>
    </dgm:pt>
    <dgm:pt modelId="{6FC67A10-A735-4A45-9DA9-0A42B99CF59B}" type="sibTrans" cxnId="{E9A9E285-69E4-4C2B-98DF-5C983B1237A9}">
      <dgm:prSet/>
      <dgm:spPr/>
      <dgm:t>
        <a:bodyPr/>
        <a:lstStyle/>
        <a:p>
          <a:endParaRPr lang="en-US"/>
        </a:p>
      </dgm:t>
    </dgm:pt>
    <dgm:pt modelId="{969CE6FE-8803-4393-BB79-C57B0158EC2C}">
      <dgm:prSet phldrT="[Text]" custT="1"/>
      <dgm:spPr/>
      <dgm:t>
        <a:bodyPr/>
        <a:lstStyle/>
        <a:p>
          <a:r>
            <a:rPr lang="es-US" sz="1600" b="0" noProof="0" dirty="0" smtClean="0"/>
            <a:t>Estatus legal para sus hijos menores de 21 años</a:t>
          </a:r>
          <a:endParaRPr lang="es-US" sz="1600" b="0" noProof="0" dirty="0"/>
        </a:p>
      </dgm:t>
    </dgm:pt>
    <dgm:pt modelId="{01CFFAC7-84F3-4C14-BE83-40048693594D}" type="parTrans" cxnId="{61F25053-CDDE-4065-BCE4-198F9481CF15}">
      <dgm:prSet/>
      <dgm:spPr/>
      <dgm:t>
        <a:bodyPr/>
        <a:lstStyle/>
        <a:p>
          <a:endParaRPr lang="en-US"/>
        </a:p>
      </dgm:t>
    </dgm:pt>
    <dgm:pt modelId="{9A30BD8D-A084-423F-8C67-FAEC7A91F621}" type="sibTrans" cxnId="{61F25053-CDDE-4065-BCE4-198F9481CF15}">
      <dgm:prSet/>
      <dgm:spPr/>
      <dgm:t>
        <a:bodyPr/>
        <a:lstStyle/>
        <a:p>
          <a:endParaRPr lang="en-US"/>
        </a:p>
      </dgm:t>
    </dgm:pt>
    <dgm:pt modelId="{C550F533-983A-41DD-8C42-09EF7748979A}">
      <dgm:prSet phldrT="[Text]" custT="1"/>
      <dgm:spPr/>
      <dgm:t>
        <a:bodyPr/>
        <a:lstStyle/>
        <a:p>
          <a:r>
            <a:rPr lang="es-US" sz="1600" b="0" noProof="0" dirty="0" smtClean="0"/>
            <a:t>Residencia permanente y, en su debido tiempo, la ciudadanía americana</a:t>
          </a:r>
          <a:endParaRPr lang="es-US" sz="1600" b="0" noProof="0" dirty="0"/>
        </a:p>
      </dgm:t>
    </dgm:pt>
    <dgm:pt modelId="{7C726086-CBA7-49A4-B4B4-01CD07D50A89}" type="parTrans" cxnId="{A2F4BB02-22C5-4BC2-A883-5CAE284A289C}">
      <dgm:prSet/>
      <dgm:spPr/>
      <dgm:t>
        <a:bodyPr/>
        <a:lstStyle/>
        <a:p>
          <a:endParaRPr lang="en-US"/>
        </a:p>
      </dgm:t>
    </dgm:pt>
    <dgm:pt modelId="{AD57799D-7F1A-4C4C-9F6C-7D65E643F1D1}" type="sibTrans" cxnId="{A2F4BB02-22C5-4BC2-A883-5CAE284A289C}">
      <dgm:prSet/>
      <dgm:spPr/>
      <dgm:t>
        <a:bodyPr/>
        <a:lstStyle/>
        <a:p>
          <a:endParaRPr lang="en-US"/>
        </a:p>
      </dgm:t>
    </dgm:pt>
    <dgm:pt modelId="{7A256DCB-CA21-4A0E-A9E0-D26E42047A71}">
      <dgm:prSet phldrT="[Text]" custT="1"/>
      <dgm:spPr/>
      <dgm:t>
        <a:bodyPr/>
        <a:lstStyle/>
        <a:p>
          <a:r>
            <a:rPr lang="es-US" sz="1600" b="1" noProof="0" dirty="0" smtClean="0">
              <a:solidFill>
                <a:schemeClr val="tx1"/>
              </a:solidFill>
            </a:rPr>
            <a:t>No </a:t>
          </a:r>
          <a:r>
            <a:rPr lang="es-US" sz="1600" b="1" strike="noStrike" noProof="0" dirty="0" smtClean="0">
              <a:solidFill>
                <a:schemeClr val="tx1"/>
              </a:solidFill>
            </a:rPr>
            <a:t>califica</a:t>
          </a:r>
          <a:r>
            <a:rPr lang="es-US" sz="1600" b="1" strike="sngStrike" noProof="0" dirty="0" smtClean="0">
              <a:solidFill>
                <a:schemeClr val="tx1"/>
              </a:solidFill>
            </a:rPr>
            <a:t> </a:t>
          </a:r>
          <a:r>
            <a:rPr lang="es-US" sz="1600" b="1" noProof="0" dirty="0" smtClean="0">
              <a:solidFill>
                <a:schemeClr val="tx1"/>
              </a:solidFill>
            </a:rPr>
            <a:t>para la residencia permanente</a:t>
          </a:r>
          <a:endParaRPr lang="es-US" sz="1600" b="1" noProof="0" dirty="0">
            <a:solidFill>
              <a:schemeClr val="tx1"/>
            </a:solidFill>
          </a:endParaRPr>
        </a:p>
      </dgm:t>
    </dgm:pt>
    <dgm:pt modelId="{0683771A-210C-4393-9561-D91EA32C8D9A}" type="parTrans" cxnId="{AE811D51-EBBF-42E4-AC07-7EB32BF093E8}">
      <dgm:prSet/>
      <dgm:spPr/>
      <dgm:t>
        <a:bodyPr/>
        <a:lstStyle/>
        <a:p>
          <a:endParaRPr lang="en-US"/>
        </a:p>
      </dgm:t>
    </dgm:pt>
    <dgm:pt modelId="{F79C6A20-C8D4-48B5-85BB-D2E1CBB11527}" type="sibTrans" cxnId="{AE811D51-EBBF-42E4-AC07-7EB32BF093E8}">
      <dgm:prSet/>
      <dgm:spPr/>
      <dgm:t>
        <a:bodyPr/>
        <a:lstStyle/>
        <a:p>
          <a:endParaRPr lang="en-US"/>
        </a:p>
      </dgm:t>
    </dgm:pt>
    <dgm:pt modelId="{A02D5E8D-4126-42E3-B137-9D141DF6CEF5}">
      <dgm:prSet phldrT="[Text]" custT="1"/>
      <dgm:spPr/>
      <dgm:t>
        <a:bodyPr/>
        <a:lstStyle/>
        <a:p>
          <a:r>
            <a:rPr lang="es-US" sz="1600" b="1" noProof="0" dirty="0" smtClean="0">
              <a:solidFill>
                <a:schemeClr val="tx1"/>
              </a:solidFill>
            </a:rPr>
            <a:t>51%</a:t>
          </a:r>
          <a:r>
            <a:rPr lang="es-US" sz="1600" noProof="0" dirty="0" smtClean="0">
              <a:solidFill>
                <a:schemeClr val="tx1"/>
              </a:solidFill>
            </a:rPr>
            <a:t> posibilidad de ser perseguido</a:t>
          </a:r>
          <a:endParaRPr lang="es-US" sz="1600" noProof="0" dirty="0">
            <a:solidFill>
              <a:schemeClr val="tx1"/>
            </a:solidFill>
          </a:endParaRPr>
        </a:p>
      </dgm:t>
    </dgm:pt>
    <dgm:pt modelId="{AF17CEF3-1811-4CA2-B692-39C50B848FE8}" type="parTrans" cxnId="{05F289D2-311D-49DE-B386-9657C84CBDA0}">
      <dgm:prSet/>
      <dgm:spPr/>
      <dgm:t>
        <a:bodyPr/>
        <a:lstStyle/>
        <a:p>
          <a:endParaRPr lang="en-US"/>
        </a:p>
      </dgm:t>
    </dgm:pt>
    <dgm:pt modelId="{8EACFF44-BD24-4DEF-9161-7AF059FEDE04}" type="sibTrans" cxnId="{05F289D2-311D-49DE-B386-9657C84CBDA0}">
      <dgm:prSet/>
      <dgm:spPr/>
      <dgm:t>
        <a:bodyPr/>
        <a:lstStyle/>
        <a:p>
          <a:endParaRPr lang="en-US"/>
        </a:p>
      </dgm:t>
    </dgm:pt>
    <dgm:pt modelId="{43914C7A-CC53-4A9E-91D3-B1AB3C46E48A}">
      <dgm:prSet phldrT="[Text]" custT="1"/>
      <dgm:spPr/>
      <dgm:t>
        <a:bodyPr/>
        <a:lstStyle/>
        <a:p>
          <a:endParaRPr lang="es-US" sz="1600" noProof="0" dirty="0"/>
        </a:p>
      </dgm:t>
    </dgm:pt>
    <dgm:pt modelId="{831791E2-ACE0-4722-9CB2-5F10B648607A}" type="parTrans" cxnId="{B8DD42E6-9519-4848-A2ED-5C0355068806}">
      <dgm:prSet/>
      <dgm:spPr/>
      <dgm:t>
        <a:bodyPr/>
        <a:lstStyle/>
        <a:p>
          <a:endParaRPr lang="en-US"/>
        </a:p>
      </dgm:t>
    </dgm:pt>
    <dgm:pt modelId="{7A2B8D4B-B3B7-4283-8F99-6D66BADD65D4}" type="sibTrans" cxnId="{B8DD42E6-9519-4848-A2ED-5C0355068806}">
      <dgm:prSet/>
      <dgm:spPr/>
      <dgm:t>
        <a:bodyPr/>
        <a:lstStyle/>
        <a:p>
          <a:endParaRPr lang="en-US"/>
        </a:p>
      </dgm:t>
    </dgm:pt>
    <dgm:pt modelId="{35EA6836-CBAA-4A59-8B9A-7B4297308583}">
      <dgm:prSet phldrT="[Text]" custT="1"/>
      <dgm:spPr/>
      <dgm:t>
        <a:bodyPr/>
        <a:lstStyle/>
        <a:p>
          <a:endParaRPr lang="es-US" sz="1600" noProof="0" dirty="0"/>
        </a:p>
      </dgm:t>
    </dgm:pt>
    <dgm:pt modelId="{2AF5F63B-E72C-4F0E-A58A-8AB4C6A34ABD}" type="parTrans" cxnId="{C354514D-E6DF-4E79-B2D0-400163BFB9A2}">
      <dgm:prSet/>
      <dgm:spPr/>
      <dgm:t>
        <a:bodyPr/>
        <a:lstStyle/>
        <a:p>
          <a:endParaRPr lang="es-419"/>
        </a:p>
      </dgm:t>
    </dgm:pt>
    <dgm:pt modelId="{00BD8D8C-9CD6-4314-9B13-660A7F4C2726}" type="sibTrans" cxnId="{C354514D-E6DF-4E79-B2D0-400163BFB9A2}">
      <dgm:prSet/>
      <dgm:spPr/>
      <dgm:t>
        <a:bodyPr/>
        <a:lstStyle/>
        <a:p>
          <a:endParaRPr lang="es-419"/>
        </a:p>
      </dgm:t>
    </dgm:pt>
    <dgm:pt modelId="{8D6BD485-C856-4DB8-BCCC-1C2CB4C43D86}">
      <dgm:prSet phldrT="[Text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Protección puede ser cortado </a:t>
          </a:r>
          <a:r>
            <a:rPr lang="es-ES" sz="1600" b="0" dirty="0" smtClean="0">
              <a:solidFill>
                <a:schemeClr val="tx1"/>
              </a:solidFill>
            </a:rPr>
            <a:t>si </a:t>
          </a:r>
          <a:r>
            <a:rPr lang="es-ES" sz="1600" b="0" dirty="0" smtClean="0"/>
            <a:t>ya no está en riesgo de tortura en su país de origen</a:t>
          </a:r>
          <a:endParaRPr lang="es-US" sz="1600" noProof="0" dirty="0"/>
        </a:p>
      </dgm:t>
    </dgm:pt>
    <dgm:pt modelId="{C418CE41-CA65-4EC1-8F48-EFE935F08526}" type="parTrans" cxnId="{0FDB8112-D61B-4BCB-8E56-5A51355C46E0}">
      <dgm:prSet/>
      <dgm:spPr/>
      <dgm:t>
        <a:bodyPr/>
        <a:lstStyle/>
        <a:p>
          <a:endParaRPr lang="es-419"/>
        </a:p>
      </dgm:t>
    </dgm:pt>
    <dgm:pt modelId="{FC62E08C-F851-43E7-8E17-796C7349BC0C}" type="sibTrans" cxnId="{0FDB8112-D61B-4BCB-8E56-5A51355C46E0}">
      <dgm:prSet/>
      <dgm:spPr/>
      <dgm:t>
        <a:bodyPr/>
        <a:lstStyle/>
        <a:p>
          <a:endParaRPr lang="es-419"/>
        </a:p>
      </dgm:t>
    </dgm:pt>
    <dgm:pt modelId="{AA5382B2-4FCE-4A6F-9ABB-A7CE8C1EF3BF}">
      <dgm:prSet phldrT="[Text]" custT="1"/>
      <dgm:spPr/>
      <dgm:t>
        <a:bodyPr/>
        <a:lstStyle/>
        <a:p>
          <a:r>
            <a:rPr lang="es-US" sz="1600" b="1" noProof="0" dirty="0" smtClean="0"/>
            <a:t>Tiene que demonstrar una razón</a:t>
          </a:r>
          <a:endParaRPr lang="es-US" sz="1600" b="1" noProof="0" dirty="0"/>
        </a:p>
      </dgm:t>
    </dgm:pt>
    <dgm:pt modelId="{41C3AFE1-9BD3-4E6E-98D8-4F775C745E4A}" type="parTrans" cxnId="{9D941F99-34C6-42A9-A1AA-C9AB862E8BA2}">
      <dgm:prSet/>
      <dgm:spPr/>
      <dgm:t>
        <a:bodyPr/>
        <a:lstStyle/>
        <a:p>
          <a:endParaRPr lang="es-419"/>
        </a:p>
      </dgm:t>
    </dgm:pt>
    <dgm:pt modelId="{5486E725-E0B8-437F-8924-AFB29B713A26}" type="sibTrans" cxnId="{9D941F99-34C6-42A9-A1AA-C9AB862E8BA2}">
      <dgm:prSet/>
      <dgm:spPr/>
      <dgm:t>
        <a:bodyPr/>
        <a:lstStyle/>
        <a:p>
          <a:endParaRPr lang="es-419"/>
        </a:p>
      </dgm:t>
    </dgm:pt>
    <dgm:pt modelId="{A06172FD-53D2-4CDF-BD15-2DB46D5631E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Suspension de </a:t>
          </a:r>
          <a:r>
            <a:rPr lang="en-US" strike="noStrike" dirty="0" err="1" smtClean="0">
              <a:solidFill>
                <a:schemeClr val="bg1"/>
              </a:solidFill>
            </a:rPr>
            <a:t>deportación</a:t>
          </a:r>
          <a:endParaRPr lang="en-US" strike="noStrike" dirty="0">
            <a:solidFill>
              <a:schemeClr val="bg1"/>
            </a:solidFill>
          </a:endParaRPr>
        </a:p>
      </dgm:t>
    </dgm:pt>
    <dgm:pt modelId="{A6260EEB-5E54-4800-A944-4C77788C73A6}" type="sibTrans" cxnId="{9F8B46EB-B33C-4961-8344-494ACA7C68B1}">
      <dgm:prSet/>
      <dgm:spPr/>
      <dgm:t>
        <a:bodyPr/>
        <a:lstStyle/>
        <a:p>
          <a:endParaRPr lang="en-US"/>
        </a:p>
      </dgm:t>
    </dgm:pt>
    <dgm:pt modelId="{F01B39B7-7751-4BD2-A759-1A1E925E1921}" type="parTrans" cxnId="{9F8B46EB-B33C-4961-8344-494ACA7C68B1}">
      <dgm:prSet/>
      <dgm:spPr/>
      <dgm:t>
        <a:bodyPr/>
        <a:lstStyle/>
        <a:p>
          <a:endParaRPr lang="en-US"/>
        </a:p>
      </dgm:t>
    </dgm:pt>
    <dgm:pt modelId="{F52C6B03-3D4E-4959-A1EF-9F48175CBC9C}">
      <dgm:prSet phldrT="[Text]" custT="1"/>
      <dgm:spPr/>
      <dgm:t>
        <a:bodyPr/>
        <a:lstStyle/>
        <a:p>
          <a:r>
            <a:rPr lang="es-US" sz="1600" b="1" noProof="0" dirty="0" smtClean="0">
              <a:solidFill>
                <a:schemeClr val="tx1"/>
              </a:solidFill>
            </a:rPr>
            <a:t>La protección puede ser cortada</a:t>
          </a:r>
          <a:endParaRPr lang="es-US" sz="1600" b="1" strike="sngStrike" noProof="0" dirty="0">
            <a:solidFill>
              <a:schemeClr val="tx1"/>
            </a:solidFill>
          </a:endParaRPr>
        </a:p>
      </dgm:t>
    </dgm:pt>
    <dgm:pt modelId="{43AED885-D6E1-4F8C-BB57-FDBDB94D9A1F}" type="sibTrans" cxnId="{1DD4DA50-00A5-463F-B822-C08A70EDEEF2}">
      <dgm:prSet/>
      <dgm:spPr/>
      <dgm:t>
        <a:bodyPr/>
        <a:lstStyle/>
        <a:p>
          <a:endParaRPr lang="es-419"/>
        </a:p>
      </dgm:t>
    </dgm:pt>
    <dgm:pt modelId="{08F39345-6FCE-4ED9-B764-9FDB9A6EC11E}" type="parTrans" cxnId="{1DD4DA50-00A5-463F-B822-C08A70EDEEF2}">
      <dgm:prSet/>
      <dgm:spPr/>
      <dgm:t>
        <a:bodyPr/>
        <a:lstStyle/>
        <a:p>
          <a:endParaRPr lang="es-419"/>
        </a:p>
      </dgm:t>
    </dgm:pt>
    <dgm:pt modelId="{72521023-299E-43B4-8FC3-2F2C34AF7647}">
      <dgm:prSet phldrT="[Text]" custT="1"/>
      <dgm:spPr/>
      <dgm:t>
        <a:bodyPr/>
        <a:lstStyle/>
        <a:p>
          <a:r>
            <a:rPr lang="es-US" sz="1600" b="1" noProof="0" dirty="0" smtClean="0">
              <a:solidFill>
                <a:schemeClr val="tx1"/>
              </a:solidFill>
            </a:rPr>
            <a:t>51%</a:t>
          </a:r>
          <a:r>
            <a:rPr lang="es-US" sz="1600" b="0" noProof="0" dirty="0" smtClean="0">
              <a:solidFill>
                <a:schemeClr val="tx1"/>
              </a:solidFill>
            </a:rPr>
            <a:t> posibilidad de ser perseguido</a:t>
          </a:r>
          <a:endParaRPr lang="es-US" sz="1600" b="0" noProof="0" dirty="0">
            <a:solidFill>
              <a:schemeClr val="tx1"/>
            </a:solidFill>
          </a:endParaRPr>
        </a:p>
      </dgm:t>
    </dgm:pt>
    <dgm:pt modelId="{497486F0-7A36-4833-AAEB-61B1A653A49B}" type="sibTrans" cxnId="{EB55368A-1152-46AB-8AF6-1C16803F7BCD}">
      <dgm:prSet/>
      <dgm:spPr/>
      <dgm:t>
        <a:bodyPr/>
        <a:lstStyle/>
        <a:p>
          <a:endParaRPr lang="en-US"/>
        </a:p>
      </dgm:t>
    </dgm:pt>
    <dgm:pt modelId="{1D0A1E7B-A67E-45AF-A565-358E7D7D90A5}" type="parTrans" cxnId="{EB55368A-1152-46AB-8AF6-1C16803F7BCD}">
      <dgm:prSet/>
      <dgm:spPr/>
      <dgm:t>
        <a:bodyPr/>
        <a:lstStyle/>
        <a:p>
          <a:endParaRPr lang="en-US"/>
        </a:p>
      </dgm:t>
    </dgm:pt>
    <dgm:pt modelId="{7A92FB91-1587-48CD-AC22-330B3F1C1A03}">
      <dgm:prSet custT="1"/>
      <dgm:spPr/>
      <dgm:t>
        <a:bodyPr/>
        <a:lstStyle/>
        <a:p>
          <a:r>
            <a:rPr lang="es-US" sz="1600" b="1" noProof="0" dirty="0" smtClean="0">
              <a:solidFill>
                <a:schemeClr val="tx1"/>
              </a:solidFill>
            </a:rPr>
            <a:t>Tiene que demonstrar una razón</a:t>
          </a:r>
          <a:endParaRPr lang="es-US" sz="1600" b="1" noProof="0" dirty="0">
            <a:solidFill>
              <a:schemeClr val="tx1"/>
            </a:solidFill>
          </a:endParaRPr>
        </a:p>
      </dgm:t>
    </dgm:pt>
    <dgm:pt modelId="{72921A7B-0985-44AE-9E93-D250F2E32D23}" type="sibTrans" cxnId="{A8C927EE-99A6-475C-A2D4-D8033E29F825}">
      <dgm:prSet/>
      <dgm:spPr/>
      <dgm:t>
        <a:bodyPr/>
        <a:lstStyle/>
        <a:p>
          <a:endParaRPr lang="en-US"/>
        </a:p>
      </dgm:t>
    </dgm:pt>
    <dgm:pt modelId="{2823496A-0151-4A18-A877-B87721F10248}" type="parTrans" cxnId="{A8C927EE-99A6-475C-A2D4-D8033E29F825}">
      <dgm:prSet/>
      <dgm:spPr/>
      <dgm:t>
        <a:bodyPr/>
        <a:lstStyle/>
        <a:p>
          <a:endParaRPr lang="en-US"/>
        </a:p>
      </dgm:t>
    </dgm:pt>
    <dgm:pt modelId="{842ECAA0-E4EF-479E-8851-CA2328D243F1}">
      <dgm:prSet phldrT="[Text]" custT="1"/>
      <dgm:spPr/>
      <dgm:t>
        <a:bodyPr/>
        <a:lstStyle/>
        <a:p>
          <a:r>
            <a:rPr lang="es-US" sz="1600" b="1" noProof="0" dirty="0" smtClean="0">
              <a:solidFill>
                <a:schemeClr val="tx1"/>
              </a:solidFill>
            </a:rPr>
            <a:t>No </a:t>
          </a:r>
          <a:r>
            <a:rPr lang="es-US" sz="1600" b="1" strike="noStrike" noProof="0" dirty="0" smtClean="0">
              <a:solidFill>
                <a:schemeClr val="tx1"/>
              </a:solidFill>
            </a:rPr>
            <a:t>califica </a:t>
          </a:r>
          <a:r>
            <a:rPr lang="es-US" sz="1600" b="1" noProof="0" dirty="0" smtClean="0">
              <a:solidFill>
                <a:schemeClr val="tx1"/>
              </a:solidFill>
            </a:rPr>
            <a:t>para la residencia permanente</a:t>
          </a:r>
          <a:endParaRPr lang="es-US" sz="1600" b="1" noProof="0" dirty="0">
            <a:solidFill>
              <a:schemeClr val="tx1"/>
            </a:solidFill>
          </a:endParaRPr>
        </a:p>
      </dgm:t>
    </dgm:pt>
    <dgm:pt modelId="{F5AC6267-702E-4291-86B3-A78DFB535633}" type="sibTrans" cxnId="{F7FD9ED9-4089-4CFF-86CD-0D0A2CC51F11}">
      <dgm:prSet/>
      <dgm:spPr/>
      <dgm:t>
        <a:bodyPr/>
        <a:lstStyle/>
        <a:p>
          <a:endParaRPr lang="en-US"/>
        </a:p>
      </dgm:t>
    </dgm:pt>
    <dgm:pt modelId="{041D9F6E-9D17-4338-852B-A20945D2853C}" type="parTrans" cxnId="{F7FD9ED9-4089-4CFF-86CD-0D0A2CC51F11}">
      <dgm:prSet/>
      <dgm:spPr/>
      <dgm:t>
        <a:bodyPr/>
        <a:lstStyle/>
        <a:p>
          <a:endParaRPr lang="en-US"/>
        </a:p>
      </dgm:t>
    </dgm:pt>
    <dgm:pt modelId="{9FE6DF95-6ABD-4A62-8250-8F372CDF9478}">
      <dgm:prSet phldrT="[Text]" custT="1"/>
      <dgm:spPr/>
      <dgm:t>
        <a:bodyPr/>
        <a:lstStyle/>
        <a:p>
          <a:r>
            <a:rPr lang="es-US" sz="1600" b="0" noProof="0" dirty="0" smtClean="0"/>
            <a:t>Los hijos no recibieran protección </a:t>
          </a:r>
          <a:endParaRPr lang="es-US" sz="1600" b="1" strike="sngStrike" noProof="0" dirty="0"/>
        </a:p>
      </dgm:t>
    </dgm:pt>
    <dgm:pt modelId="{DE5CD086-41C4-4D29-A473-096600326055}" type="parTrans" cxnId="{C0C4DD3C-2E2B-4F40-9642-E1F73481367B}">
      <dgm:prSet/>
      <dgm:spPr/>
      <dgm:t>
        <a:bodyPr/>
        <a:lstStyle/>
        <a:p>
          <a:endParaRPr lang="en-US"/>
        </a:p>
      </dgm:t>
    </dgm:pt>
    <dgm:pt modelId="{65538B04-BEA2-4640-84EE-010B79210627}" type="sibTrans" cxnId="{C0C4DD3C-2E2B-4F40-9642-E1F73481367B}">
      <dgm:prSet/>
      <dgm:spPr/>
      <dgm:t>
        <a:bodyPr/>
        <a:lstStyle/>
        <a:p>
          <a:endParaRPr lang="en-US"/>
        </a:p>
      </dgm:t>
    </dgm:pt>
    <dgm:pt modelId="{54D435FD-63D5-419D-8F79-836F27BCEFE3}" type="pres">
      <dgm:prSet presAssocID="{6FF6313B-12DF-4A89-8C32-F33BE9C91C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5D25F-F1E2-480A-8DEB-58A24C2D315C}" type="pres">
      <dgm:prSet presAssocID="{55047D70-9E8E-4187-A330-5B3723B23C93}" presName="linNode" presStyleCnt="0"/>
      <dgm:spPr/>
      <dgm:t>
        <a:bodyPr/>
        <a:lstStyle/>
        <a:p>
          <a:endParaRPr lang="es-419"/>
        </a:p>
      </dgm:t>
    </dgm:pt>
    <dgm:pt modelId="{133C3EB3-D916-4D65-8120-4D06D878F0DD}" type="pres">
      <dgm:prSet presAssocID="{55047D70-9E8E-4187-A330-5B3723B23C9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A9416-EE3F-4D1E-85C3-64DD068DEB59}" type="pres">
      <dgm:prSet presAssocID="{55047D70-9E8E-4187-A330-5B3723B23C93}" presName="descendantText" presStyleLbl="alignAccFollowNode1" presStyleIdx="0" presStyleCnt="3" custScaleX="93401" custScaleY="131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9AF0E-B869-4016-8317-E9AA259F3410}" type="pres">
      <dgm:prSet presAssocID="{6C217C1D-755F-49BF-8A0C-1A76355D88D3}" presName="sp" presStyleCnt="0"/>
      <dgm:spPr/>
      <dgm:t>
        <a:bodyPr/>
        <a:lstStyle/>
        <a:p>
          <a:endParaRPr lang="es-419"/>
        </a:p>
      </dgm:t>
    </dgm:pt>
    <dgm:pt modelId="{ADCD8F2F-BA37-4E5E-AF76-B4EC102D40FD}" type="pres">
      <dgm:prSet presAssocID="{A2C0DA65-2552-4482-852E-D9BC07B39AD1}" presName="linNode" presStyleCnt="0"/>
      <dgm:spPr/>
      <dgm:t>
        <a:bodyPr/>
        <a:lstStyle/>
        <a:p>
          <a:endParaRPr lang="es-419"/>
        </a:p>
      </dgm:t>
    </dgm:pt>
    <dgm:pt modelId="{CED4E1B3-3F0D-4B7E-AA89-9035C285612E}" type="pres">
      <dgm:prSet presAssocID="{A2C0DA65-2552-4482-852E-D9BC07B39AD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766B9-619C-438C-B11C-90FFE51C358C}" type="pres">
      <dgm:prSet presAssocID="{A2C0DA65-2552-4482-852E-D9BC07B39AD1}" presName="descendantText" presStyleLbl="alignAccFollowNode1" presStyleIdx="1" presStyleCnt="3" custScaleX="98214" custScaleY="123993" custLinFactNeighborX="1569" custLinFactNeighborY="-1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897D1-05D8-423A-85DC-13965116EFE0}" type="pres">
      <dgm:prSet presAssocID="{40BAE473-9CE2-41A9-A9D2-C99B12A92E0D}" presName="sp" presStyleCnt="0"/>
      <dgm:spPr/>
      <dgm:t>
        <a:bodyPr/>
        <a:lstStyle/>
        <a:p>
          <a:endParaRPr lang="es-419"/>
        </a:p>
      </dgm:t>
    </dgm:pt>
    <dgm:pt modelId="{F660DC1F-45CE-4803-A11E-7AB886BA9593}" type="pres">
      <dgm:prSet presAssocID="{A06172FD-53D2-4CDF-BD15-2DB46D5631E5}" presName="linNode" presStyleCnt="0"/>
      <dgm:spPr/>
      <dgm:t>
        <a:bodyPr/>
        <a:lstStyle/>
        <a:p>
          <a:endParaRPr lang="es-419"/>
        </a:p>
      </dgm:t>
    </dgm:pt>
    <dgm:pt modelId="{9014856E-F597-45E1-AEF0-168BC01C4CA3}" type="pres">
      <dgm:prSet presAssocID="{A06172FD-53D2-4CDF-BD15-2DB46D5631E5}" presName="parentText" presStyleLbl="node1" presStyleIdx="2" presStyleCnt="3" custLinFactNeighborX="-5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0E41D-AC60-4779-A830-ECED1D9D7E87}" type="pres">
      <dgm:prSet presAssocID="{A06172FD-53D2-4CDF-BD15-2DB46D5631E5}" presName="descendantText" presStyleLbl="alignAccFollowNode1" presStyleIdx="2" presStyleCnt="3" custScaleX="98590" custScaleY="124942" custLinFactNeighborX="-4315" custLinFactNeighborY="-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03C9EA-2EB1-4281-B475-56CF5E40672B}" type="presOf" srcId="{6FF6313B-12DF-4A89-8C32-F33BE9C91C1E}" destId="{54D435FD-63D5-419D-8F79-836F27BCEFE3}" srcOrd="0" destOrd="0" presId="urn:microsoft.com/office/officeart/2005/8/layout/vList5"/>
    <dgm:cxn modelId="{2D3291A6-F454-45D2-B378-BD3F997912C5}" srcId="{6FF6313B-12DF-4A89-8C32-F33BE9C91C1E}" destId="{55047D70-9E8E-4187-A330-5B3723B23C93}" srcOrd="0" destOrd="0" parTransId="{7316CC08-609D-4A62-89F8-970A9CA7A9E5}" sibTransId="{6C217C1D-755F-49BF-8A0C-1A76355D88D3}"/>
    <dgm:cxn modelId="{0C0DA5C4-79E9-471C-95FF-6C668553D6D7}" type="presOf" srcId="{969CE6FE-8803-4393-BB79-C57B0158EC2C}" destId="{51FA9416-EE3F-4D1E-85C3-64DD068DEB59}" srcOrd="0" destOrd="2" presId="urn:microsoft.com/office/officeart/2005/8/layout/vList5"/>
    <dgm:cxn modelId="{21119BB4-D45D-4EA4-818D-3C508B909325}" type="presOf" srcId="{7A92FB91-1587-48CD-AC22-330B3F1C1A03}" destId="{2080E41D-AC60-4779-A830-ECED1D9D7E87}" srcOrd="0" destOrd="1" presId="urn:microsoft.com/office/officeart/2005/8/layout/vList5"/>
    <dgm:cxn modelId="{61F25053-CDDE-4065-BCE4-198F9481CF15}" srcId="{55047D70-9E8E-4187-A330-5B3723B23C93}" destId="{969CE6FE-8803-4393-BB79-C57B0158EC2C}" srcOrd="2" destOrd="0" parTransId="{01CFFAC7-84F3-4C14-BE83-40048693594D}" sibTransId="{9A30BD8D-A084-423F-8C67-FAEC7A91F621}"/>
    <dgm:cxn modelId="{8726DE7D-D7B2-4B05-B304-0D64360FE920}" type="presOf" srcId="{7A256DCB-CA21-4A0E-A9E0-D26E42047A71}" destId="{243766B9-619C-438C-B11C-90FFE51C358C}" srcOrd="0" destOrd="3" presId="urn:microsoft.com/office/officeart/2005/8/layout/vList5"/>
    <dgm:cxn modelId="{124C2A36-6F4A-4134-8842-FF0498B67F48}" type="presOf" srcId="{C550F533-983A-41DD-8C42-09EF7748979A}" destId="{51FA9416-EE3F-4D1E-85C3-64DD068DEB59}" srcOrd="0" destOrd="3" presId="urn:microsoft.com/office/officeart/2005/8/layout/vList5"/>
    <dgm:cxn modelId="{087A23A4-0EBC-4B41-839B-73BE7EE999AC}" type="presOf" srcId="{35EA6836-CBAA-4A59-8B9A-7B4297308583}" destId="{243766B9-619C-438C-B11C-90FFE51C358C}" srcOrd="0" destOrd="0" presId="urn:microsoft.com/office/officeart/2005/8/layout/vList5"/>
    <dgm:cxn modelId="{F7FD9ED9-4089-4CFF-86CD-0D0A2CC51F11}" srcId="{A06172FD-53D2-4CDF-BD15-2DB46D5631E5}" destId="{842ECAA0-E4EF-479E-8851-CA2328D243F1}" srcOrd="0" destOrd="0" parTransId="{041D9F6E-9D17-4338-852B-A20945D2853C}" sibTransId="{F5AC6267-702E-4291-86B3-A78DFB535633}"/>
    <dgm:cxn modelId="{EB55368A-1152-46AB-8AF6-1C16803F7BCD}" srcId="{A06172FD-53D2-4CDF-BD15-2DB46D5631E5}" destId="{72521023-299E-43B4-8FC3-2F2C34AF7647}" srcOrd="2" destOrd="0" parTransId="{1D0A1E7B-A67E-45AF-A565-358E7D7D90A5}" sibTransId="{497486F0-7A36-4833-AAEB-61B1A653A49B}"/>
    <dgm:cxn modelId="{E9A9E285-69E4-4C2B-98DF-5C983B1237A9}" srcId="{A2C0DA65-2552-4482-852E-D9BC07B39AD1}" destId="{611E7A57-F57B-4638-B1D6-73A761CBBEEB}" srcOrd="1" destOrd="0" parTransId="{F0F92E9E-9BFF-42EB-9C7D-7425C4CFCB1D}" sibTransId="{6FC67A10-A735-4A45-9DA9-0A42B99CF59B}"/>
    <dgm:cxn modelId="{05F289D2-311D-49DE-B386-9657C84CBDA0}" srcId="{A2C0DA65-2552-4482-852E-D9BC07B39AD1}" destId="{A02D5E8D-4126-42E3-B137-9D141DF6CEF5}" srcOrd="2" destOrd="0" parTransId="{AF17CEF3-1811-4CA2-B692-39C50B848FE8}" sibTransId="{8EACFF44-BD24-4DEF-9161-7AF059FEDE04}"/>
    <dgm:cxn modelId="{4DAE221C-CA1E-423C-BA1F-1946B0D475AD}" type="presOf" srcId="{43914C7A-CC53-4A9E-91D3-B1AB3C46E48A}" destId="{243766B9-619C-438C-B11C-90FFE51C358C}" srcOrd="0" destOrd="5" presId="urn:microsoft.com/office/officeart/2005/8/layout/vList5"/>
    <dgm:cxn modelId="{2E7727D8-4C95-4D66-B94E-801F48316797}" srcId="{6FF6313B-12DF-4A89-8C32-F33BE9C91C1E}" destId="{A2C0DA65-2552-4482-852E-D9BC07B39AD1}" srcOrd="1" destOrd="0" parTransId="{950CF47B-2F54-484A-B323-133CE0170E5D}" sibTransId="{40BAE473-9CE2-41A9-A9D2-C99B12A92E0D}"/>
    <dgm:cxn modelId="{1FB0617F-08B1-457D-9056-57494055E491}" type="presOf" srcId="{CBE8E27F-DF65-4150-8214-157F1D610012}" destId="{51FA9416-EE3F-4D1E-85C3-64DD068DEB59}" srcOrd="0" destOrd="1" presId="urn:microsoft.com/office/officeart/2005/8/layout/vList5"/>
    <dgm:cxn modelId="{AE811D51-EBBF-42E4-AC07-7EB32BF093E8}" srcId="{A2C0DA65-2552-4482-852E-D9BC07B39AD1}" destId="{7A256DCB-CA21-4A0E-A9E0-D26E42047A71}" srcOrd="3" destOrd="0" parTransId="{0683771A-210C-4393-9561-D91EA32C8D9A}" sibTransId="{F79C6A20-C8D4-48B5-85BB-D2E1CBB11527}"/>
    <dgm:cxn modelId="{1A249FA1-229F-4312-A845-C03CEADBF892}" type="presOf" srcId="{72521023-299E-43B4-8FC3-2F2C34AF7647}" destId="{2080E41D-AC60-4779-A830-ECED1D9D7E87}" srcOrd="0" destOrd="2" presId="urn:microsoft.com/office/officeart/2005/8/layout/vList5"/>
    <dgm:cxn modelId="{12ADD1C4-8D6B-4390-A770-21FBEC65E008}" type="presOf" srcId="{9FE6DF95-6ABD-4A62-8250-8F372CDF9478}" destId="{2080E41D-AC60-4779-A830-ECED1D9D7E87}" srcOrd="0" destOrd="4" presId="urn:microsoft.com/office/officeart/2005/8/layout/vList5"/>
    <dgm:cxn modelId="{2FB9A677-830D-445B-9514-B77BE74B9A03}" type="presOf" srcId="{A2C0DA65-2552-4482-852E-D9BC07B39AD1}" destId="{CED4E1B3-3F0D-4B7E-AA89-9035C285612E}" srcOrd="0" destOrd="0" presId="urn:microsoft.com/office/officeart/2005/8/layout/vList5"/>
    <dgm:cxn modelId="{9D941F99-34C6-42A9-A1AA-C9AB862E8BA2}" srcId="{55047D70-9E8E-4187-A330-5B3723B23C93}" destId="{AA5382B2-4FCE-4A6F-9ABB-A7CE8C1EF3BF}" srcOrd="0" destOrd="0" parTransId="{41C3AFE1-9BD3-4E6E-98D8-4F775C745E4A}" sibTransId="{5486E725-E0B8-437F-8924-AFB29B713A26}"/>
    <dgm:cxn modelId="{300FD21E-B30E-4DE5-BE8B-9F178F804C9C}" type="presOf" srcId="{842ECAA0-E4EF-479E-8851-CA2328D243F1}" destId="{2080E41D-AC60-4779-A830-ECED1D9D7E87}" srcOrd="0" destOrd="0" presId="urn:microsoft.com/office/officeart/2005/8/layout/vList5"/>
    <dgm:cxn modelId="{9F8B46EB-B33C-4961-8344-494ACA7C68B1}" srcId="{6FF6313B-12DF-4A89-8C32-F33BE9C91C1E}" destId="{A06172FD-53D2-4CDF-BD15-2DB46D5631E5}" srcOrd="2" destOrd="0" parTransId="{F01B39B7-7751-4BD2-A759-1A1E925E1921}" sibTransId="{A6260EEB-5E54-4800-A944-4C77788C73A6}"/>
    <dgm:cxn modelId="{5A79AA42-5D51-40EF-BC02-1AFAFEC6445E}" type="presOf" srcId="{8D6BD485-C856-4DB8-BCCC-1C2CB4C43D86}" destId="{243766B9-619C-438C-B11C-90FFE51C358C}" srcOrd="0" destOrd="4" presId="urn:microsoft.com/office/officeart/2005/8/layout/vList5"/>
    <dgm:cxn modelId="{56DEE367-03CA-4719-9B5D-5784328B329A}" type="presOf" srcId="{611E7A57-F57B-4638-B1D6-73A761CBBEEB}" destId="{243766B9-619C-438C-B11C-90FFE51C358C}" srcOrd="0" destOrd="1" presId="urn:microsoft.com/office/officeart/2005/8/layout/vList5"/>
    <dgm:cxn modelId="{3BDC5ABC-95C7-44F7-8183-F7E76210D2B4}" type="presOf" srcId="{F52C6B03-3D4E-4959-A1EF-9F48175CBC9C}" destId="{2080E41D-AC60-4779-A830-ECED1D9D7E87}" srcOrd="0" destOrd="3" presId="urn:microsoft.com/office/officeart/2005/8/layout/vList5"/>
    <dgm:cxn modelId="{583309E3-B999-4C5D-9DD1-1D891B673E30}" type="presOf" srcId="{AA5382B2-4FCE-4A6F-9ABB-A7CE8C1EF3BF}" destId="{51FA9416-EE3F-4D1E-85C3-64DD068DEB59}" srcOrd="0" destOrd="0" presId="urn:microsoft.com/office/officeart/2005/8/layout/vList5"/>
    <dgm:cxn modelId="{669193E5-21C5-4503-AF29-2CEEE8716677}" srcId="{55047D70-9E8E-4187-A330-5B3723B23C93}" destId="{CBE8E27F-DF65-4150-8214-157F1D610012}" srcOrd="1" destOrd="0" parTransId="{B33A2D98-02EB-4E14-B6BD-72417D9D0367}" sibTransId="{C007EE7C-DC62-45EE-9950-250F369C2C3E}"/>
    <dgm:cxn modelId="{A8C927EE-99A6-475C-A2D4-D8033E29F825}" srcId="{A06172FD-53D2-4CDF-BD15-2DB46D5631E5}" destId="{7A92FB91-1587-48CD-AC22-330B3F1C1A03}" srcOrd="1" destOrd="0" parTransId="{2823496A-0151-4A18-A877-B87721F10248}" sibTransId="{72921A7B-0985-44AE-9E93-D250F2E32D23}"/>
    <dgm:cxn modelId="{3748FAED-A2CE-4382-B59F-67B24722CE46}" type="presOf" srcId="{A06172FD-53D2-4CDF-BD15-2DB46D5631E5}" destId="{9014856E-F597-45E1-AEF0-168BC01C4CA3}" srcOrd="0" destOrd="0" presId="urn:microsoft.com/office/officeart/2005/8/layout/vList5"/>
    <dgm:cxn modelId="{94F6317C-72E2-4EB7-BC4B-ACACD136CD0C}" type="presOf" srcId="{A02D5E8D-4126-42E3-B137-9D141DF6CEF5}" destId="{243766B9-619C-438C-B11C-90FFE51C358C}" srcOrd="0" destOrd="2" presId="urn:microsoft.com/office/officeart/2005/8/layout/vList5"/>
    <dgm:cxn modelId="{1DD4DA50-00A5-463F-B822-C08A70EDEEF2}" srcId="{A06172FD-53D2-4CDF-BD15-2DB46D5631E5}" destId="{F52C6B03-3D4E-4959-A1EF-9F48175CBC9C}" srcOrd="3" destOrd="0" parTransId="{08F39345-6FCE-4ED9-B764-9FDB9A6EC11E}" sibTransId="{43AED885-D6E1-4F8C-BB57-FDBDB94D9A1F}"/>
    <dgm:cxn modelId="{C0C4DD3C-2E2B-4F40-9642-E1F73481367B}" srcId="{A06172FD-53D2-4CDF-BD15-2DB46D5631E5}" destId="{9FE6DF95-6ABD-4A62-8250-8F372CDF9478}" srcOrd="4" destOrd="0" parTransId="{DE5CD086-41C4-4D29-A473-096600326055}" sibTransId="{65538B04-BEA2-4640-84EE-010B79210627}"/>
    <dgm:cxn modelId="{B8DD42E6-9519-4848-A2ED-5C0355068806}" srcId="{A2C0DA65-2552-4482-852E-D9BC07B39AD1}" destId="{43914C7A-CC53-4A9E-91D3-B1AB3C46E48A}" srcOrd="5" destOrd="0" parTransId="{831791E2-ACE0-4722-9CB2-5F10B648607A}" sibTransId="{7A2B8D4B-B3B7-4283-8F99-6D66BADD65D4}"/>
    <dgm:cxn modelId="{0FDB8112-D61B-4BCB-8E56-5A51355C46E0}" srcId="{A2C0DA65-2552-4482-852E-D9BC07B39AD1}" destId="{8D6BD485-C856-4DB8-BCCC-1C2CB4C43D86}" srcOrd="4" destOrd="0" parTransId="{C418CE41-CA65-4EC1-8F48-EFE935F08526}" sibTransId="{FC62E08C-F851-43E7-8E17-796C7349BC0C}"/>
    <dgm:cxn modelId="{A2F4BB02-22C5-4BC2-A883-5CAE284A289C}" srcId="{55047D70-9E8E-4187-A330-5B3723B23C93}" destId="{C550F533-983A-41DD-8C42-09EF7748979A}" srcOrd="3" destOrd="0" parTransId="{7C726086-CBA7-49A4-B4B4-01CD07D50A89}" sibTransId="{AD57799D-7F1A-4C4C-9F6C-7D65E643F1D1}"/>
    <dgm:cxn modelId="{FB9371E7-512B-447A-B2C0-998517F5838E}" type="presOf" srcId="{55047D70-9E8E-4187-A330-5B3723B23C93}" destId="{133C3EB3-D916-4D65-8120-4D06D878F0DD}" srcOrd="0" destOrd="0" presId="urn:microsoft.com/office/officeart/2005/8/layout/vList5"/>
    <dgm:cxn modelId="{C354514D-E6DF-4E79-B2D0-400163BFB9A2}" srcId="{A2C0DA65-2552-4482-852E-D9BC07B39AD1}" destId="{35EA6836-CBAA-4A59-8B9A-7B4297308583}" srcOrd="0" destOrd="0" parTransId="{2AF5F63B-E72C-4F0E-A58A-8AB4C6A34ABD}" sibTransId="{00BD8D8C-9CD6-4314-9B13-660A7F4C2726}"/>
    <dgm:cxn modelId="{95EEE005-B2F4-43D7-95A2-96DA6203E1D1}" type="presParOf" srcId="{54D435FD-63D5-419D-8F79-836F27BCEFE3}" destId="{C8D5D25F-F1E2-480A-8DEB-58A24C2D315C}" srcOrd="0" destOrd="0" presId="urn:microsoft.com/office/officeart/2005/8/layout/vList5"/>
    <dgm:cxn modelId="{8FBF5692-D634-42D2-97F0-DFE015F82D66}" type="presParOf" srcId="{C8D5D25F-F1E2-480A-8DEB-58A24C2D315C}" destId="{133C3EB3-D916-4D65-8120-4D06D878F0DD}" srcOrd="0" destOrd="0" presId="urn:microsoft.com/office/officeart/2005/8/layout/vList5"/>
    <dgm:cxn modelId="{CBEED37D-2B12-4B06-AC34-03D9E43C531A}" type="presParOf" srcId="{C8D5D25F-F1E2-480A-8DEB-58A24C2D315C}" destId="{51FA9416-EE3F-4D1E-85C3-64DD068DEB59}" srcOrd="1" destOrd="0" presId="urn:microsoft.com/office/officeart/2005/8/layout/vList5"/>
    <dgm:cxn modelId="{3F2BD205-206C-467E-A55A-7CFDDDAF3F99}" type="presParOf" srcId="{54D435FD-63D5-419D-8F79-836F27BCEFE3}" destId="{A2A9AF0E-B869-4016-8317-E9AA259F3410}" srcOrd="1" destOrd="0" presId="urn:microsoft.com/office/officeart/2005/8/layout/vList5"/>
    <dgm:cxn modelId="{14954CBD-E43E-45C2-925D-047A12EEA31C}" type="presParOf" srcId="{54D435FD-63D5-419D-8F79-836F27BCEFE3}" destId="{ADCD8F2F-BA37-4E5E-AF76-B4EC102D40FD}" srcOrd="2" destOrd="0" presId="urn:microsoft.com/office/officeart/2005/8/layout/vList5"/>
    <dgm:cxn modelId="{095F50D8-BF11-483A-AC01-BC071ECF4985}" type="presParOf" srcId="{ADCD8F2F-BA37-4E5E-AF76-B4EC102D40FD}" destId="{CED4E1B3-3F0D-4B7E-AA89-9035C285612E}" srcOrd="0" destOrd="0" presId="urn:microsoft.com/office/officeart/2005/8/layout/vList5"/>
    <dgm:cxn modelId="{EA162D20-427A-41C9-83D1-6B22A395A042}" type="presParOf" srcId="{ADCD8F2F-BA37-4E5E-AF76-B4EC102D40FD}" destId="{243766B9-619C-438C-B11C-90FFE51C358C}" srcOrd="1" destOrd="0" presId="urn:microsoft.com/office/officeart/2005/8/layout/vList5"/>
    <dgm:cxn modelId="{FE7E2C38-CBA8-451C-8F9C-2CE2BBE5BFAE}" type="presParOf" srcId="{54D435FD-63D5-419D-8F79-836F27BCEFE3}" destId="{58B897D1-05D8-423A-85DC-13965116EFE0}" srcOrd="3" destOrd="0" presId="urn:microsoft.com/office/officeart/2005/8/layout/vList5"/>
    <dgm:cxn modelId="{DCF4659C-3BC7-4B6B-B1B2-2B6766BAE564}" type="presParOf" srcId="{54D435FD-63D5-419D-8F79-836F27BCEFE3}" destId="{F660DC1F-45CE-4803-A11E-7AB886BA9593}" srcOrd="4" destOrd="0" presId="urn:microsoft.com/office/officeart/2005/8/layout/vList5"/>
    <dgm:cxn modelId="{1852D7E8-B53A-4451-8CC5-C0FCB3216988}" type="presParOf" srcId="{F660DC1F-45CE-4803-A11E-7AB886BA9593}" destId="{9014856E-F597-45E1-AEF0-168BC01C4CA3}" srcOrd="0" destOrd="0" presId="urn:microsoft.com/office/officeart/2005/8/layout/vList5"/>
    <dgm:cxn modelId="{B9F8B263-D8C3-47AA-96DE-F1728583A2D6}" type="presParOf" srcId="{F660DC1F-45CE-4803-A11E-7AB886BA9593}" destId="{2080E41D-AC60-4779-A830-ECED1D9D7E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A9416-EE3F-4D1E-85C3-64DD068DEB59}">
      <dsp:nvSpPr>
        <dsp:cNvPr id="0" name=""/>
        <dsp:cNvSpPr/>
      </dsp:nvSpPr>
      <dsp:spPr>
        <a:xfrm rot="5400000">
          <a:off x="6632738" y="-2529456"/>
          <a:ext cx="1666688" cy="67273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b="1" kern="1200" noProof="0" dirty="0" smtClean="0"/>
            <a:t>Tiene que demonstrar una razón</a:t>
          </a:r>
          <a:endParaRPr lang="es-US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b="0" kern="1200" noProof="0" dirty="0" smtClean="0"/>
            <a:t>Le permite permanecer y buscar empleo </a:t>
          </a:r>
          <a:endParaRPr lang="es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b="0" kern="1200" noProof="0" dirty="0" smtClean="0"/>
            <a:t>Estatus legal para sus hijos menores de 21 años</a:t>
          </a:r>
          <a:endParaRPr lang="es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b="0" kern="1200" noProof="0" dirty="0" smtClean="0"/>
            <a:t>Residencia permanente y, en su debido tiempo, la ciudadanía americana</a:t>
          </a:r>
          <a:endParaRPr lang="es-US" sz="1600" b="0" kern="1200" noProof="0" dirty="0"/>
        </a:p>
      </dsp:txBody>
      <dsp:txXfrm rot="-5400000">
        <a:off x="4102391" y="82252"/>
        <a:ext cx="6646022" cy="1503966"/>
      </dsp:txXfrm>
    </dsp:sp>
    <dsp:sp modelId="{133C3EB3-D916-4D65-8120-4D06D878F0DD}">
      <dsp:nvSpPr>
        <dsp:cNvPr id="0" name=""/>
        <dsp:cNvSpPr/>
      </dsp:nvSpPr>
      <dsp:spPr>
        <a:xfrm>
          <a:off x="50878" y="43958"/>
          <a:ext cx="4051512" cy="158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Asilo</a:t>
          </a:r>
          <a:endParaRPr lang="en-US" sz="2700" kern="1200" dirty="0"/>
        </a:p>
      </dsp:txBody>
      <dsp:txXfrm>
        <a:off x="128034" y="121114"/>
        <a:ext cx="3897200" cy="1426242"/>
      </dsp:txXfrm>
    </dsp:sp>
    <dsp:sp modelId="{243766B9-619C-438C-B11C-90FFE51C358C}">
      <dsp:nvSpPr>
        <dsp:cNvPr id="0" name=""/>
        <dsp:cNvSpPr/>
      </dsp:nvSpPr>
      <dsp:spPr>
        <a:xfrm rot="5400000">
          <a:off x="6934040" y="-1021927"/>
          <a:ext cx="1567821" cy="70878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b="1" kern="1200" noProof="0" dirty="0" smtClean="0"/>
            <a:t>No </a:t>
          </a:r>
          <a:r>
            <a:rPr lang="es-US" sz="1600" b="1" kern="1200" noProof="0" dirty="0" smtClean="0">
              <a:solidFill>
                <a:schemeClr val="tx1"/>
              </a:solidFill>
            </a:rPr>
            <a:t>necesita  demonstrar una razón </a:t>
          </a:r>
          <a:endParaRPr lang="es-US" sz="1600" b="1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b="1" kern="1200" noProof="0" dirty="0" smtClean="0">
              <a:solidFill>
                <a:schemeClr val="tx1"/>
              </a:solidFill>
            </a:rPr>
            <a:t>51%</a:t>
          </a:r>
          <a:r>
            <a:rPr lang="es-US" sz="1600" kern="1200" noProof="0" dirty="0" smtClean="0">
              <a:solidFill>
                <a:schemeClr val="tx1"/>
              </a:solidFill>
            </a:rPr>
            <a:t> posibilidad de ser perseguido</a:t>
          </a:r>
          <a:endParaRPr lang="es-US" sz="1600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b="1" kern="1200" noProof="0" dirty="0" smtClean="0">
              <a:solidFill>
                <a:schemeClr val="tx1"/>
              </a:solidFill>
            </a:rPr>
            <a:t>No </a:t>
          </a:r>
          <a:r>
            <a:rPr lang="es-US" sz="1600" b="1" strike="noStrike" kern="1200" noProof="0" dirty="0" smtClean="0">
              <a:solidFill>
                <a:schemeClr val="tx1"/>
              </a:solidFill>
            </a:rPr>
            <a:t>califica</a:t>
          </a:r>
          <a:r>
            <a:rPr lang="es-US" sz="1600" b="1" strike="sngStrike" kern="1200" noProof="0" dirty="0" smtClean="0">
              <a:solidFill>
                <a:schemeClr val="tx1"/>
              </a:solidFill>
            </a:rPr>
            <a:t> </a:t>
          </a:r>
          <a:r>
            <a:rPr lang="es-US" sz="1600" b="1" kern="1200" noProof="0" dirty="0" smtClean="0">
              <a:solidFill>
                <a:schemeClr val="tx1"/>
              </a:solidFill>
            </a:rPr>
            <a:t>para la residencia permanente</a:t>
          </a:r>
          <a:endParaRPr lang="es-US" sz="1600" b="1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chemeClr val="tx1"/>
              </a:solidFill>
            </a:rPr>
            <a:t>Protección puede ser cortado </a:t>
          </a:r>
          <a:r>
            <a:rPr lang="es-ES" sz="1600" b="0" kern="1200" dirty="0" smtClean="0">
              <a:solidFill>
                <a:schemeClr val="tx1"/>
              </a:solidFill>
            </a:rPr>
            <a:t>si </a:t>
          </a:r>
          <a:r>
            <a:rPr lang="es-ES" sz="1600" b="0" kern="1200" dirty="0" smtClean="0"/>
            <a:t>ya no está en riesgo de tortura en su país de origen</a:t>
          </a:r>
          <a:endParaRPr lang="es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US" sz="1600" kern="1200" noProof="0" dirty="0"/>
        </a:p>
      </dsp:txBody>
      <dsp:txXfrm rot="-5400000">
        <a:off x="4174009" y="1814639"/>
        <a:ext cx="7011350" cy="1414751"/>
      </dsp:txXfrm>
    </dsp:sp>
    <dsp:sp modelId="{CED4E1B3-3F0D-4B7E-AA89-9035C285612E}">
      <dsp:nvSpPr>
        <dsp:cNvPr id="0" name=""/>
        <dsp:cNvSpPr/>
      </dsp:nvSpPr>
      <dsp:spPr>
        <a:xfrm>
          <a:off x="50878" y="1746608"/>
          <a:ext cx="4059437" cy="158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700" kern="1200" noProof="0" dirty="0" smtClean="0"/>
            <a:t>Convención Contra la Tortura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700" kern="1200" noProof="0" dirty="0" smtClean="0"/>
            <a:t>(CAT)</a:t>
          </a:r>
          <a:endParaRPr lang="es-US" sz="2700" kern="1200" noProof="0" dirty="0"/>
        </a:p>
      </dsp:txBody>
      <dsp:txXfrm>
        <a:off x="128034" y="1823764"/>
        <a:ext cx="3905125" cy="1426242"/>
      </dsp:txXfrm>
    </dsp:sp>
    <dsp:sp modelId="{2080E41D-AC60-4779-A830-ECED1D9D7E87}">
      <dsp:nvSpPr>
        <dsp:cNvPr id="0" name=""/>
        <dsp:cNvSpPr/>
      </dsp:nvSpPr>
      <dsp:spPr>
        <a:xfrm rot="5400000">
          <a:off x="6702750" y="630549"/>
          <a:ext cx="1579821" cy="71150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b="1" kern="1200" noProof="0" dirty="0" smtClean="0">
              <a:solidFill>
                <a:schemeClr val="tx1"/>
              </a:solidFill>
            </a:rPr>
            <a:t>No </a:t>
          </a:r>
          <a:r>
            <a:rPr lang="es-US" sz="1600" b="1" strike="noStrike" kern="1200" noProof="0" dirty="0" smtClean="0">
              <a:solidFill>
                <a:schemeClr val="tx1"/>
              </a:solidFill>
            </a:rPr>
            <a:t>califica </a:t>
          </a:r>
          <a:r>
            <a:rPr lang="es-US" sz="1600" b="1" kern="1200" noProof="0" dirty="0" smtClean="0">
              <a:solidFill>
                <a:schemeClr val="tx1"/>
              </a:solidFill>
            </a:rPr>
            <a:t>para la residencia permanente</a:t>
          </a:r>
          <a:endParaRPr lang="es-US" sz="1600" b="1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b="1" kern="1200" noProof="0" dirty="0" smtClean="0">
              <a:solidFill>
                <a:schemeClr val="tx1"/>
              </a:solidFill>
            </a:rPr>
            <a:t>Tiene que demonstrar una razón</a:t>
          </a:r>
          <a:endParaRPr lang="es-US" sz="1600" b="1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b="1" kern="1200" noProof="0" dirty="0" smtClean="0">
              <a:solidFill>
                <a:schemeClr val="tx1"/>
              </a:solidFill>
            </a:rPr>
            <a:t>51%</a:t>
          </a:r>
          <a:r>
            <a:rPr lang="es-US" sz="1600" b="0" kern="1200" noProof="0" dirty="0" smtClean="0">
              <a:solidFill>
                <a:schemeClr val="tx1"/>
              </a:solidFill>
            </a:rPr>
            <a:t> posibilidad de ser perseguido</a:t>
          </a:r>
          <a:endParaRPr lang="es-US" sz="1600" b="0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b="1" kern="1200" noProof="0" dirty="0" smtClean="0">
              <a:solidFill>
                <a:schemeClr val="tx1"/>
              </a:solidFill>
            </a:rPr>
            <a:t>La protección puede ser cortada</a:t>
          </a:r>
          <a:endParaRPr lang="es-US" sz="1600" b="1" strike="sngStrike" kern="1200" noProof="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US" sz="1600" b="0" kern="1200" noProof="0" dirty="0" smtClean="0"/>
            <a:t>Los hijos no recibieran protección </a:t>
          </a:r>
          <a:endParaRPr lang="es-US" sz="1600" b="1" strike="sngStrike" kern="1200" noProof="0" dirty="0"/>
        </a:p>
      </dsp:txBody>
      <dsp:txXfrm rot="-5400000">
        <a:off x="3935151" y="3475270"/>
        <a:ext cx="7037900" cy="1425579"/>
      </dsp:txXfrm>
    </dsp:sp>
    <dsp:sp modelId="{9014856E-F597-45E1-AEF0-168BC01C4CA3}">
      <dsp:nvSpPr>
        <dsp:cNvPr id="0" name=""/>
        <dsp:cNvSpPr/>
      </dsp:nvSpPr>
      <dsp:spPr>
        <a:xfrm>
          <a:off x="10536" y="3406190"/>
          <a:ext cx="4059437" cy="158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/>
              </a:solidFill>
            </a:rPr>
            <a:t>Suspension de </a:t>
          </a:r>
          <a:r>
            <a:rPr lang="en-US" sz="2700" strike="noStrike" kern="1200" dirty="0" err="1" smtClean="0">
              <a:solidFill>
                <a:schemeClr val="bg1"/>
              </a:solidFill>
            </a:rPr>
            <a:t>deportación</a:t>
          </a:r>
          <a:endParaRPr lang="en-US" sz="2700" strike="noStrike" kern="1200" dirty="0">
            <a:solidFill>
              <a:schemeClr val="bg1"/>
            </a:solidFill>
          </a:endParaRPr>
        </a:p>
      </dsp:txBody>
      <dsp:txXfrm>
        <a:off x="87692" y="3483346"/>
        <a:ext cx="3905125" cy="1426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BB5B28-08F0-4454-B164-4A53AD95DBD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0C5C2B-C1C8-4AA0-B532-2D89DC06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1EFD7A-5CE9-404A-9254-B17D4BB2386B}" type="datetimeFigureOut">
              <a:rPr lang="es-419" smtClean="0"/>
              <a:t>12/11/2019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3910F6-F764-4777-9441-A40F1BD381CB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042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err="1" smtClean="0"/>
              <a:t>One</a:t>
            </a:r>
            <a:r>
              <a:rPr lang="es-419" dirty="0" smtClean="0"/>
              <a:t> </a:t>
            </a:r>
            <a:r>
              <a:rPr lang="es-419" dirty="0" err="1" smtClean="0"/>
              <a:t>copy</a:t>
            </a:r>
            <a:r>
              <a:rPr lang="es-419" dirty="0" smtClean="0"/>
              <a:t> </a:t>
            </a:r>
            <a:r>
              <a:rPr lang="es-419" dirty="0" err="1" smtClean="0"/>
              <a:t>is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for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the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government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attorney</a:t>
            </a:r>
            <a:r>
              <a:rPr lang="es-419" baseline="0" dirty="0" smtClean="0"/>
              <a:t>, </a:t>
            </a:r>
            <a:r>
              <a:rPr lang="es-419" baseline="0" dirty="0" err="1" smtClean="0"/>
              <a:t>one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is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the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judge</a:t>
            </a:r>
            <a:r>
              <a:rPr lang="es-419" baseline="0" dirty="0" smtClean="0"/>
              <a:t> and </a:t>
            </a:r>
            <a:r>
              <a:rPr lang="es-419" baseline="0" dirty="0" err="1" smtClean="0"/>
              <a:t>one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is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for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yourself</a:t>
            </a:r>
            <a:r>
              <a:rPr lang="es-419" baseline="0" dirty="0" smtClean="0"/>
              <a:t>. </a:t>
            </a:r>
            <a:r>
              <a:rPr lang="es-419" baseline="0" dirty="0" err="1" smtClean="0"/>
              <a:t>If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you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have</a:t>
            </a:r>
            <a:r>
              <a:rPr lang="es-419" baseline="0" dirty="0" smtClean="0"/>
              <a:t> original </a:t>
            </a:r>
            <a:r>
              <a:rPr lang="es-419" baseline="0" dirty="0" err="1" smtClean="0"/>
              <a:t>birth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certificates</a:t>
            </a:r>
            <a:r>
              <a:rPr lang="es-419" baseline="0" dirty="0" smtClean="0"/>
              <a:t>, </a:t>
            </a:r>
            <a:r>
              <a:rPr lang="es-419" baseline="0" dirty="0" err="1" smtClean="0"/>
              <a:t>photos</a:t>
            </a:r>
            <a:r>
              <a:rPr lang="es-419" baseline="0" dirty="0" smtClean="0"/>
              <a:t>, pólice </a:t>
            </a:r>
            <a:r>
              <a:rPr lang="es-419" baseline="0" dirty="0" err="1" smtClean="0"/>
              <a:t>reports</a:t>
            </a:r>
            <a:r>
              <a:rPr lang="es-419" baseline="0" dirty="0" smtClean="0"/>
              <a:t>, </a:t>
            </a:r>
            <a:r>
              <a:rPr lang="es-419" baseline="0" dirty="0" err="1" smtClean="0"/>
              <a:t>bring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them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all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with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you</a:t>
            </a:r>
            <a:r>
              <a:rPr lang="es-419" baseline="0" dirty="0" smtClean="0"/>
              <a:t> so </a:t>
            </a:r>
            <a:r>
              <a:rPr lang="es-419" baseline="0" dirty="0" err="1" smtClean="0"/>
              <a:t>that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the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government</a:t>
            </a:r>
            <a:r>
              <a:rPr lang="es-419" baseline="0" dirty="0" smtClean="0"/>
              <a:t> and </a:t>
            </a:r>
            <a:r>
              <a:rPr lang="es-419" baseline="0" dirty="0" err="1" smtClean="0"/>
              <a:t>the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judge</a:t>
            </a:r>
            <a:r>
              <a:rPr lang="es-419" baseline="0" dirty="0" smtClean="0"/>
              <a:t> can </a:t>
            </a:r>
            <a:r>
              <a:rPr lang="es-419" baseline="0" dirty="0" err="1" smtClean="0"/>
              <a:t>view</a:t>
            </a:r>
            <a:r>
              <a:rPr lang="es-419" baseline="0" dirty="0" smtClean="0"/>
              <a:t> </a:t>
            </a:r>
            <a:r>
              <a:rPr lang="es-419" baseline="0" dirty="0" err="1" smtClean="0"/>
              <a:t>them</a:t>
            </a:r>
            <a:r>
              <a:rPr lang="es-419" baseline="0" dirty="0" smtClean="0"/>
              <a:t>. </a:t>
            </a:r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19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0752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7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4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10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9435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5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6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3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0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2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8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2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4" r:id="rId1"/>
    <p:sldLayoutId id="2147485325" r:id="rId2"/>
    <p:sldLayoutId id="2147485326" r:id="rId3"/>
    <p:sldLayoutId id="2147485327" r:id="rId4"/>
    <p:sldLayoutId id="2147485328" r:id="rId5"/>
    <p:sldLayoutId id="2147485329" r:id="rId6"/>
    <p:sldLayoutId id="2147485330" r:id="rId7"/>
    <p:sldLayoutId id="2147485331" r:id="rId8"/>
    <p:sldLayoutId id="2147485332" r:id="rId9"/>
    <p:sldLayoutId id="2147485333" r:id="rId10"/>
    <p:sldLayoutId id="2147485334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vectorstock.com/royalty-free-vectors/the-witness-vectors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free-icon/witness_1863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source=images&amp;cd=&amp;cad=rja&amp;uact=8&amp;ved=0ahUKEwi3lbvTxvvPAhUqwFQKHU54DSAQjRwIBw&amp;url=http://www.mindful.org/a-mindfulness-practice-for-facing-your-fears/&amp;bvm=bv.136811127,d.cGw&amp;psig=AFQjCNH5-m0VREIuO9nhFyEepoVAB315cg&amp;ust=147767718235047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theimaginativeconservative.org/2016/04/did-jesus-oppose-poverty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om/url?sa=i&amp;rct=j&amp;q=&amp;esrc=s&amp;source=images&amp;cd=&amp;ved=&amp;url=http://www.istockphoto.com/vector/refugees-evacuee-war-pictogram-cliparts-gm513256289-47513590&amp;bvm=bv.136811127,d.cGw&amp;psig=AFQjCNG97NetAv0DnltNrmLY60k11VDsbw&amp;ust=1477679597908628&amp;cad=rj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/url?sa=i&amp;rct=j&amp;q=&amp;esrc=s&amp;source=images&amp;cd=&amp;cad=rja&amp;uact=8&amp;ved=0ahUKEwimyI_2v_vPAhWjslQKHUwqAlEQjRwIBw&amp;url=http://cja.org/where-we-work/honduras/&amp;bvm=bv.136811127,d.cGw&amp;psig=AFQjCNHcDqWcWQEgGv8_vWOpCA1bEDlbHw&amp;ust=1477675346414069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google.com/url?sa=i&amp;rct=j&amp;q=&amp;esrc=s&amp;source=images&amp;cd=&amp;cad=rja&amp;uact=8&amp;ved=0ahUKEwipv8b0wfvPAhXpwFQKHVlNCQIQjRwIBw&amp;url=https://www.linkedin.com/pulse/gangs-el-salvador-new-terrorist-capital-latin-america-scott-bernstein&amp;bvm=bv.136811127,d.cGw&amp;psig=AFQjCNFGGOHzPhHNTZKjup2W7P4aRcAt9A&amp;ust=147767589422230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istockphoto.com/illustrations/stop-hand-sign-cartoon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underground.net/malala-yousafzai-urges-schooling-for-all-refugee-children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underground.net/malala-yousafzai-urges-schooling-for-all-refugee-childr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sermarolid.es/guatemala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dreamstime.com/stock-illustration-christianity-religion-symbols-vector-set-icons-image57282137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pixabay.com/es/protesta-demostraci%C3%B3n-comunismo-155927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Asilo  </a:t>
            </a:r>
            <a:br>
              <a:rPr lang="en-US" dirty="0"/>
            </a:br>
            <a:r>
              <a:rPr lang="en-US" dirty="0" err="1"/>
              <a:t>PARTe</a:t>
            </a:r>
            <a:r>
              <a:rPr lang="en-US" dirty="0"/>
              <a:t>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Esperanza Immigrant Rights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8"/>
            <a:ext cx="3731070" cy="4952492"/>
          </a:xfrm>
        </p:spPr>
        <p:txBody>
          <a:bodyPr>
            <a:normAutofit/>
          </a:bodyPr>
          <a:lstStyle/>
          <a:p>
            <a:r>
              <a:rPr lang="es-419" sz="4900" dirty="0" smtClean="0"/>
              <a:t>Cargos para los recién llegados </a:t>
            </a:r>
            <a:endParaRPr lang="es-419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7779" y="559677"/>
            <a:ext cx="6753389" cy="5616533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 smtClean="0">
                <a:solidFill>
                  <a:schemeClr val="accent1"/>
                </a:solidFill>
              </a:rPr>
              <a:t>Los </a:t>
            </a:r>
            <a:r>
              <a:rPr lang="es-ES" sz="3200" dirty="0" smtClean="0">
                <a:solidFill>
                  <a:srgbClr val="002060"/>
                </a:solidFill>
              </a:rPr>
              <a:t>cargos </a:t>
            </a:r>
            <a:r>
              <a:rPr lang="es-ES" sz="3200" dirty="0">
                <a:solidFill>
                  <a:srgbClr val="002060"/>
                </a:solidFill>
              </a:rPr>
              <a:t>c</a:t>
            </a:r>
            <a:r>
              <a:rPr lang="es-ES" sz="3200" dirty="0" smtClean="0">
                <a:solidFill>
                  <a:srgbClr val="002060"/>
                </a:solidFill>
              </a:rPr>
              <a:t>omunes:</a:t>
            </a:r>
            <a:endParaRPr lang="es-ES" sz="3200" dirty="0">
              <a:solidFill>
                <a:srgbClr val="002060"/>
              </a:solidFill>
            </a:endParaRPr>
          </a:p>
          <a:p>
            <a:pPr lvl="1"/>
            <a:r>
              <a:rPr lang="es-ES" sz="3200" dirty="0" smtClean="0">
                <a:solidFill>
                  <a:srgbClr val="002060"/>
                </a:solidFill>
              </a:rPr>
              <a:t>Usted no es ciudadano </a:t>
            </a:r>
            <a:r>
              <a:rPr lang="es-ES" sz="3200" dirty="0">
                <a:solidFill>
                  <a:srgbClr val="002060"/>
                </a:solidFill>
              </a:rPr>
              <a:t>de los Estados Unidos</a:t>
            </a:r>
          </a:p>
          <a:p>
            <a:pPr lvl="1"/>
            <a:r>
              <a:rPr lang="es-ES" sz="3200" dirty="0" smtClean="0">
                <a:solidFill>
                  <a:srgbClr val="002060"/>
                </a:solidFill>
              </a:rPr>
              <a:t>Usted nació en otro país </a:t>
            </a:r>
            <a:r>
              <a:rPr lang="es-ES" sz="3200" dirty="0" smtClean="0">
                <a:solidFill>
                  <a:schemeClr val="accent1"/>
                </a:solidFill>
              </a:rPr>
              <a:t>y es ciudadano </a:t>
            </a:r>
            <a:r>
              <a:rPr lang="es-ES" sz="3200" dirty="0">
                <a:solidFill>
                  <a:schemeClr val="accent1"/>
                </a:solidFill>
              </a:rPr>
              <a:t>de otro país</a:t>
            </a:r>
          </a:p>
          <a:p>
            <a:pPr lvl="1"/>
            <a:r>
              <a:rPr lang="es-ES" sz="3200" dirty="0">
                <a:solidFill>
                  <a:schemeClr val="accent1"/>
                </a:solidFill>
              </a:rPr>
              <a:t>Usted ingresó </a:t>
            </a:r>
            <a:r>
              <a:rPr lang="es-ES" sz="3200" dirty="0" smtClean="0">
                <a:solidFill>
                  <a:schemeClr val="accent1"/>
                </a:solidFill>
              </a:rPr>
              <a:t>a </a:t>
            </a:r>
            <a:r>
              <a:rPr lang="es-ES" sz="3200" dirty="0">
                <a:solidFill>
                  <a:schemeClr val="accent1"/>
                </a:solidFill>
              </a:rPr>
              <a:t>los Estados Unidos en tal </a:t>
            </a:r>
            <a:r>
              <a:rPr lang="es-ES" sz="3200" dirty="0" smtClean="0">
                <a:solidFill>
                  <a:schemeClr val="accent1"/>
                </a:solidFill>
              </a:rPr>
              <a:t>fecha, </a:t>
            </a:r>
            <a:r>
              <a:rPr lang="es-ES" sz="3200" dirty="0">
                <a:solidFill>
                  <a:schemeClr val="accent1"/>
                </a:solidFill>
              </a:rPr>
              <a:t>en tal lugar</a:t>
            </a:r>
          </a:p>
          <a:p>
            <a:pPr lvl="1"/>
            <a:r>
              <a:rPr lang="es-ES" sz="3200" dirty="0" smtClean="0">
                <a:solidFill>
                  <a:schemeClr val="accent1"/>
                </a:solidFill>
              </a:rPr>
              <a:t>Usted ingres</a:t>
            </a:r>
            <a:r>
              <a:rPr lang="es-ES" sz="3200" dirty="0">
                <a:solidFill>
                  <a:schemeClr val="accent1"/>
                </a:solidFill>
              </a:rPr>
              <a:t>ó</a:t>
            </a:r>
            <a:r>
              <a:rPr lang="es-ES" sz="3200" dirty="0" smtClean="0">
                <a:solidFill>
                  <a:schemeClr val="accent1"/>
                </a:solidFill>
              </a:rPr>
              <a:t> a </a:t>
            </a:r>
            <a:r>
              <a:rPr lang="es-ES" sz="3200" dirty="0">
                <a:solidFill>
                  <a:schemeClr val="accent1"/>
                </a:solidFill>
              </a:rPr>
              <a:t>los Estados Unidos sin ser revisado y </a:t>
            </a:r>
            <a:r>
              <a:rPr lang="es-ES" sz="3200" dirty="0" smtClean="0">
                <a:solidFill>
                  <a:schemeClr val="accent1"/>
                </a:solidFill>
              </a:rPr>
              <a:t>admitido, es decir, sin visa o sin permiso de entrada</a:t>
            </a:r>
            <a:endParaRPr lang="es-E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8"/>
            <a:ext cx="4156758" cy="4952492"/>
          </a:xfrm>
        </p:spPr>
        <p:txBody>
          <a:bodyPr>
            <a:normAutofit/>
          </a:bodyPr>
          <a:lstStyle/>
          <a:p>
            <a:r>
              <a:rPr lang="es-US" sz="4900" dirty="0" smtClean="0"/>
              <a:t>Cargos para los residentes permanentes </a:t>
            </a:r>
            <a:r>
              <a:rPr lang="es-US" sz="4900" dirty="0" smtClean="0">
                <a:solidFill>
                  <a:srgbClr val="002060"/>
                </a:solidFill>
              </a:rPr>
              <a:t>legales</a:t>
            </a:r>
            <a:r>
              <a:rPr lang="es-US" sz="4900" dirty="0" smtClean="0">
                <a:solidFill>
                  <a:srgbClr val="FF0000"/>
                </a:solidFill>
              </a:rPr>
              <a:t> </a:t>
            </a:r>
            <a:endParaRPr lang="es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1179" y="393667"/>
            <a:ext cx="6379989" cy="5782544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002060"/>
                </a:solidFill>
              </a:rPr>
              <a:t>Los cargos </a:t>
            </a:r>
            <a:r>
              <a:rPr lang="es-ES" sz="3200" dirty="0">
                <a:solidFill>
                  <a:srgbClr val="002060"/>
                </a:solidFill>
              </a:rPr>
              <a:t>c</a:t>
            </a:r>
            <a:r>
              <a:rPr lang="es-ES" sz="3200" dirty="0" smtClean="0">
                <a:solidFill>
                  <a:srgbClr val="002060"/>
                </a:solidFill>
              </a:rPr>
              <a:t>omunes:</a:t>
            </a:r>
            <a:endParaRPr lang="es-ES" sz="3200" dirty="0">
              <a:solidFill>
                <a:srgbClr val="002060"/>
              </a:solidFill>
            </a:endParaRPr>
          </a:p>
          <a:p>
            <a:pPr lvl="1"/>
            <a:r>
              <a:rPr lang="es-ES" sz="3200" dirty="0" smtClean="0">
                <a:solidFill>
                  <a:srgbClr val="002060"/>
                </a:solidFill>
              </a:rPr>
              <a:t>Usted no es ciudadano </a:t>
            </a:r>
            <a:r>
              <a:rPr lang="es-ES" sz="3200" dirty="0">
                <a:solidFill>
                  <a:srgbClr val="002060"/>
                </a:solidFill>
              </a:rPr>
              <a:t>de los Estados Unidos</a:t>
            </a:r>
          </a:p>
          <a:p>
            <a:pPr lvl="1"/>
            <a:r>
              <a:rPr lang="es-ES" sz="3200" dirty="0" smtClean="0">
                <a:solidFill>
                  <a:srgbClr val="002060"/>
                </a:solidFill>
              </a:rPr>
              <a:t>Usted nació en otro país </a:t>
            </a:r>
            <a:r>
              <a:rPr lang="es-ES" sz="3200" dirty="0" smtClean="0">
                <a:solidFill>
                  <a:schemeClr val="accent1"/>
                </a:solidFill>
              </a:rPr>
              <a:t>y es ciudadano </a:t>
            </a:r>
            <a:r>
              <a:rPr lang="es-ES" sz="3200" dirty="0">
                <a:solidFill>
                  <a:schemeClr val="accent1"/>
                </a:solidFill>
              </a:rPr>
              <a:t>de otro país</a:t>
            </a:r>
          </a:p>
          <a:p>
            <a:pPr lvl="1"/>
            <a:r>
              <a:rPr lang="es-ES" sz="3200" dirty="0" smtClean="0">
                <a:solidFill>
                  <a:schemeClr val="accent1"/>
                </a:solidFill>
              </a:rPr>
              <a:t>Usted se hizo residente permanente legal de los </a:t>
            </a:r>
            <a:r>
              <a:rPr lang="es-ES" sz="3200" dirty="0">
                <a:solidFill>
                  <a:schemeClr val="accent1"/>
                </a:solidFill>
              </a:rPr>
              <a:t>Estados Unidos en tal </a:t>
            </a:r>
            <a:r>
              <a:rPr lang="es-ES" sz="3200" dirty="0" smtClean="0">
                <a:solidFill>
                  <a:schemeClr val="accent1"/>
                </a:solidFill>
              </a:rPr>
              <a:t>lugar y en tal fecha </a:t>
            </a:r>
          </a:p>
          <a:p>
            <a:pPr lvl="1"/>
            <a:r>
              <a:rPr lang="es-ES" sz="3200" dirty="0" smtClean="0">
                <a:solidFill>
                  <a:schemeClr val="accent1"/>
                </a:solidFill>
              </a:rPr>
              <a:t>Usted cometió un delito en tal fecha que lo hace deportable</a:t>
            </a: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9" y="3275735"/>
            <a:ext cx="3354652" cy="2236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4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8"/>
            <a:ext cx="3731070" cy="4952492"/>
          </a:xfrm>
        </p:spPr>
        <p:txBody>
          <a:bodyPr/>
          <a:lstStyle/>
          <a:p>
            <a:r>
              <a:rPr lang="es-419" dirty="0" smtClean="0"/>
              <a:t>Negar o </a:t>
            </a:r>
            <a:r>
              <a:rPr lang="es-419" dirty="0" smtClean="0">
                <a:solidFill>
                  <a:srgbClr val="002060"/>
                </a:solidFill>
              </a:rPr>
              <a:t>admitir los cargos</a:t>
            </a:r>
            <a:endParaRPr lang="es-419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0073" y="1147645"/>
            <a:ext cx="6753389" cy="4643554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accent1"/>
                </a:solidFill>
              </a:rPr>
              <a:t>El</a:t>
            </a:r>
            <a:r>
              <a:rPr lang="es-ES" sz="3200" dirty="0" smtClean="0">
                <a:solidFill>
                  <a:srgbClr val="002060"/>
                </a:solidFill>
              </a:rPr>
              <a:t> juez </a:t>
            </a:r>
            <a:r>
              <a:rPr lang="es-ES" sz="3200" dirty="0" smtClean="0">
                <a:solidFill>
                  <a:schemeClr val="accent1"/>
                </a:solidFill>
              </a:rPr>
              <a:t>va </a:t>
            </a:r>
            <a:r>
              <a:rPr lang="es-ES" sz="3200" dirty="0">
                <a:solidFill>
                  <a:schemeClr val="accent1"/>
                </a:solidFill>
              </a:rPr>
              <a:t>a</a:t>
            </a:r>
            <a:r>
              <a:rPr lang="es-ES" sz="3200" dirty="0" smtClean="0">
                <a:solidFill>
                  <a:schemeClr val="accent1"/>
                </a:solidFill>
              </a:rPr>
              <a:t> hablar sobre el aviso de comparecencia en su audiencia</a:t>
            </a:r>
          </a:p>
          <a:p>
            <a:r>
              <a:rPr lang="es-ES" sz="3200" dirty="0" smtClean="0">
                <a:solidFill>
                  <a:schemeClr val="accent1"/>
                </a:solidFill>
              </a:rPr>
              <a:t>Si </a:t>
            </a:r>
            <a:r>
              <a:rPr lang="es-ES" sz="3200" dirty="0">
                <a:solidFill>
                  <a:schemeClr val="accent1"/>
                </a:solidFill>
              </a:rPr>
              <a:t>todo </a:t>
            </a:r>
            <a:r>
              <a:rPr lang="es-ES" sz="3200" dirty="0" smtClean="0">
                <a:solidFill>
                  <a:schemeClr val="accent1"/>
                </a:solidFill>
              </a:rPr>
              <a:t>los cargos son verdaderos, </a:t>
            </a:r>
            <a:r>
              <a:rPr lang="es-ES" sz="3200" dirty="0">
                <a:solidFill>
                  <a:schemeClr val="accent1"/>
                </a:solidFill>
              </a:rPr>
              <a:t>el gobierno puede comprobar </a:t>
            </a:r>
            <a:r>
              <a:rPr lang="es-ES" sz="3200" dirty="0" smtClean="0">
                <a:solidFill>
                  <a:schemeClr val="accent1"/>
                </a:solidFill>
              </a:rPr>
              <a:t>que usted es deportable</a:t>
            </a:r>
          </a:p>
          <a:p>
            <a:r>
              <a:rPr lang="es-ES" sz="3200" dirty="0" smtClean="0">
                <a:solidFill>
                  <a:schemeClr val="accent1"/>
                </a:solidFill>
              </a:rPr>
              <a:t>Usted tiene el derecho de negar los cargos contra de usted</a:t>
            </a:r>
            <a:endParaRPr lang="es-ES" sz="3200" dirty="0">
              <a:solidFill>
                <a:schemeClr val="accent1"/>
              </a:solidFill>
            </a:endParaRPr>
          </a:p>
          <a:p>
            <a:endParaRPr lang="en-US" sz="2800" dirty="0"/>
          </a:p>
        </p:txBody>
      </p:sp>
      <p:pic>
        <p:nvPicPr>
          <p:cNvPr id="7" name="Picture 2" descr="https://cdn.vectorstock.com/i/thumb-large/55/88/891558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r="1695" b="4814"/>
          <a:stretch/>
        </p:blipFill>
        <p:spPr bwMode="auto">
          <a:xfrm>
            <a:off x="1371669" y="3244245"/>
            <a:ext cx="2151012" cy="2098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79" y="701431"/>
            <a:ext cx="4395537" cy="4952492"/>
          </a:xfrm>
        </p:spPr>
        <p:txBody>
          <a:bodyPr/>
          <a:lstStyle/>
          <a:p>
            <a:r>
              <a:rPr lang="es-419" dirty="0" smtClean="0"/>
              <a:t>Importancia de </a:t>
            </a:r>
            <a:r>
              <a:rPr lang="es-419" dirty="0" smtClean="0">
                <a:solidFill>
                  <a:srgbClr val="002060"/>
                </a:solidFill>
              </a:rPr>
              <a:t>asistir su audiencia</a:t>
            </a:r>
            <a:endParaRPr lang="es-419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1832" y="393667"/>
            <a:ext cx="5369336" cy="5260256"/>
          </a:xfrm>
        </p:spPr>
        <p:txBody>
          <a:bodyPr>
            <a:normAutofit fontScale="92500"/>
          </a:bodyPr>
          <a:lstStyle/>
          <a:p>
            <a:endParaRPr lang="es-ES" sz="4000" dirty="0" smtClean="0">
              <a:solidFill>
                <a:schemeClr val="accent1"/>
              </a:solidFill>
            </a:endParaRPr>
          </a:p>
          <a:p>
            <a:r>
              <a:rPr lang="es-ES" sz="4000" dirty="0" smtClean="0">
                <a:solidFill>
                  <a:schemeClr val="accent1"/>
                </a:solidFill>
              </a:rPr>
              <a:t>Oportunidad para pelear su caso</a:t>
            </a:r>
          </a:p>
          <a:p>
            <a:r>
              <a:rPr lang="es-ES" sz="4000" dirty="0">
                <a:solidFill>
                  <a:schemeClr val="accent1"/>
                </a:solidFill>
              </a:rPr>
              <a:t>Deportación en</a:t>
            </a:r>
            <a:r>
              <a:rPr lang="es-ES" sz="4000" dirty="0">
                <a:solidFill>
                  <a:srgbClr val="002060"/>
                </a:solidFill>
              </a:rPr>
              <a:t> a</a:t>
            </a:r>
            <a:r>
              <a:rPr lang="es-ES" sz="4000" dirty="0" smtClean="0">
                <a:solidFill>
                  <a:srgbClr val="002060"/>
                </a:solidFill>
              </a:rPr>
              <a:t>usencia</a:t>
            </a:r>
            <a:endParaRPr lang="es-ES" sz="4000" dirty="0">
              <a:solidFill>
                <a:srgbClr val="002060"/>
              </a:solidFill>
            </a:endParaRPr>
          </a:p>
          <a:p>
            <a:r>
              <a:rPr lang="es-ES" sz="4000" dirty="0" smtClean="0">
                <a:solidFill>
                  <a:schemeClr val="accent1"/>
                </a:solidFill>
              </a:rPr>
              <a:t>Notificación de audiencia</a:t>
            </a:r>
          </a:p>
          <a:p>
            <a:r>
              <a:rPr lang="es-ES" sz="4000" dirty="0" smtClean="0">
                <a:solidFill>
                  <a:schemeClr val="accent1"/>
                </a:solidFill>
              </a:rPr>
              <a:t>1-800-898-7180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84" y="3491748"/>
            <a:ext cx="32861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4499811" cy="4952492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¿Quién estará en la corte?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7577" y="540627"/>
            <a:ext cx="5726850" cy="5523167"/>
          </a:xfrm>
        </p:spPr>
        <p:txBody>
          <a:bodyPr>
            <a:noAutofit/>
          </a:bodyPr>
          <a:lstStyle/>
          <a:p>
            <a:r>
              <a:rPr lang="es-US" sz="3600" b="1" dirty="0" smtClean="0">
                <a:solidFill>
                  <a:schemeClr val="accent1"/>
                </a:solidFill>
              </a:rPr>
              <a:t>El día de la audiencia estarán presentes:</a:t>
            </a:r>
          </a:p>
          <a:p>
            <a:pPr lvl="1"/>
            <a:r>
              <a:rPr lang="es-US" sz="3600" dirty="0" smtClean="0">
                <a:solidFill>
                  <a:schemeClr val="accent1"/>
                </a:solidFill>
              </a:rPr>
              <a:t>El </a:t>
            </a:r>
            <a:r>
              <a:rPr lang="es-US" sz="3600" dirty="0" smtClean="0">
                <a:solidFill>
                  <a:srgbClr val="002060"/>
                </a:solidFill>
              </a:rPr>
              <a:t>juez</a:t>
            </a:r>
          </a:p>
          <a:p>
            <a:pPr lvl="1"/>
            <a:r>
              <a:rPr lang="es-US" sz="3600" dirty="0" smtClean="0">
                <a:solidFill>
                  <a:srgbClr val="002060"/>
                </a:solidFill>
              </a:rPr>
              <a:t>Un abogado del gobierno que representa al Servicio de Inmigración y Control de Aduanas (fiscal)</a:t>
            </a:r>
          </a:p>
          <a:p>
            <a:pPr lvl="1"/>
            <a:r>
              <a:rPr lang="es-US" sz="3600" dirty="0" smtClean="0">
                <a:solidFill>
                  <a:srgbClr val="002060"/>
                </a:solidFill>
              </a:rPr>
              <a:t>Un intérprete </a:t>
            </a:r>
            <a:endParaRPr lang="es-US" sz="36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0716" y="2853031"/>
            <a:ext cx="3762375" cy="2216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95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</a:t>
            </a:r>
            <a:r>
              <a:rPr lang="es-ES" dirty="0" smtClean="0">
                <a:solidFill>
                  <a:srgbClr val="002060"/>
                </a:solidFill>
              </a:rPr>
              <a:t>a</a:t>
            </a:r>
            <a:r>
              <a:rPr lang="es-ES" dirty="0" smtClean="0"/>
              <a:t>udiencias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451" y="714898"/>
            <a:ext cx="5615970" cy="4205250"/>
          </a:xfrm>
        </p:spPr>
        <p:txBody>
          <a:bodyPr>
            <a:noAutofit/>
          </a:bodyPr>
          <a:lstStyle/>
          <a:p>
            <a:r>
              <a:rPr lang="es-US" sz="4000" b="1" dirty="0" smtClean="0">
                <a:solidFill>
                  <a:srgbClr val="002060"/>
                </a:solidFill>
              </a:rPr>
              <a:t>En la corte de </a:t>
            </a:r>
            <a:r>
              <a:rPr lang="es-US" sz="4000" b="1" dirty="0">
                <a:solidFill>
                  <a:srgbClr val="002060"/>
                </a:solidFill>
              </a:rPr>
              <a:t>i</a:t>
            </a:r>
            <a:r>
              <a:rPr lang="es-US" sz="4000" b="1" dirty="0" smtClean="0">
                <a:solidFill>
                  <a:srgbClr val="002060"/>
                </a:solidFill>
              </a:rPr>
              <a:t>nmigración hay dos clases de audiencias</a:t>
            </a:r>
            <a:r>
              <a:rPr lang="es-US" sz="4000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s-US" sz="4000" dirty="0" smtClean="0">
                <a:solidFill>
                  <a:schemeClr val="accent1"/>
                </a:solidFill>
              </a:rPr>
              <a:t>Audiencias preliminares </a:t>
            </a:r>
          </a:p>
          <a:p>
            <a:pPr lvl="1"/>
            <a:r>
              <a:rPr lang="es-US" sz="4000" dirty="0" smtClean="0">
                <a:solidFill>
                  <a:schemeClr val="accent1"/>
                </a:solidFill>
              </a:rPr>
              <a:t>Audiencia individual o de méritos</a:t>
            </a:r>
            <a:endParaRPr lang="es-US" sz="4000" dirty="0">
              <a:solidFill>
                <a:schemeClr val="accent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454" y="2676814"/>
            <a:ext cx="3914997" cy="2121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21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559678"/>
            <a:ext cx="4091353" cy="4952492"/>
          </a:xfrm>
        </p:spPr>
        <p:txBody>
          <a:bodyPr/>
          <a:lstStyle/>
          <a:p>
            <a:r>
              <a:rPr lang="es-ES" dirty="0" smtClean="0"/>
              <a:t>Audiencias </a:t>
            </a:r>
            <a:r>
              <a:rPr lang="es-ES" dirty="0" smtClean="0">
                <a:solidFill>
                  <a:srgbClr val="002060"/>
                </a:solidFill>
              </a:rPr>
              <a:t>p</a:t>
            </a:r>
            <a:r>
              <a:rPr lang="es-ES" dirty="0" smtClean="0"/>
              <a:t>reliminares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743" y="630363"/>
            <a:ext cx="5367771" cy="5567114"/>
          </a:xfrm>
        </p:spPr>
        <p:txBody>
          <a:bodyPr>
            <a:noAutofit/>
          </a:bodyPr>
          <a:lstStyle/>
          <a:p>
            <a:r>
              <a:rPr lang="es-US" sz="3600" dirty="0" smtClean="0">
                <a:solidFill>
                  <a:srgbClr val="002060"/>
                </a:solidFill>
              </a:rPr>
              <a:t>El juez le preguntará si necesita tiempo para conseguir un abogado (en </a:t>
            </a:r>
            <a:r>
              <a:rPr lang="es-US" sz="3600" dirty="0" smtClean="0">
                <a:solidFill>
                  <a:schemeClr val="accent1"/>
                </a:solidFill>
              </a:rPr>
              <a:t>caso que no tenga uno)</a:t>
            </a:r>
          </a:p>
          <a:p>
            <a:r>
              <a:rPr lang="es-US" sz="3600" dirty="0" smtClean="0">
                <a:solidFill>
                  <a:schemeClr val="accent1"/>
                </a:solidFill>
              </a:rPr>
              <a:t>Mirará su archivo y le preguntará si desea admitir o negar los cargos en su contra</a:t>
            </a:r>
          </a:p>
          <a:p>
            <a:pPr marL="859536" lvl="2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endParaRPr lang="en-US" sz="2000" dirty="0"/>
          </a:p>
        </p:txBody>
      </p:sp>
      <p:pic>
        <p:nvPicPr>
          <p:cNvPr id="3074" name="Picture 2" descr="https://img1.123freevectors.com/wp-content/uploads/digi/round-clock-icon-free-vector-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79" y="2919502"/>
            <a:ext cx="1696054" cy="1696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5" y="3181757"/>
            <a:ext cx="2211089" cy="12298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50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59" y="607578"/>
            <a:ext cx="4135765" cy="4952492"/>
          </a:xfrm>
        </p:spPr>
        <p:txBody>
          <a:bodyPr/>
          <a:lstStyle/>
          <a:p>
            <a:r>
              <a:rPr lang="es-ES" dirty="0"/>
              <a:t>Audiencias </a:t>
            </a:r>
            <a:r>
              <a:rPr lang="es-ES" dirty="0" smtClean="0">
                <a:solidFill>
                  <a:srgbClr val="002060"/>
                </a:solidFill>
              </a:rPr>
              <a:t>p</a:t>
            </a:r>
            <a:r>
              <a:rPr lang="es-ES" dirty="0" smtClean="0"/>
              <a:t>reliminares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26" y="433983"/>
            <a:ext cx="6020165" cy="612723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US" sz="3200" dirty="0" smtClean="0">
                <a:solidFill>
                  <a:schemeClr val="accent1"/>
                </a:solidFill>
              </a:rPr>
              <a:t>El juez le va hacer preguntas para determinar si califica para  alguna de las defensas contra la deportación </a:t>
            </a:r>
          </a:p>
          <a:p>
            <a:pPr>
              <a:buFontTx/>
              <a:buChar char="-"/>
            </a:pPr>
            <a:r>
              <a:rPr lang="es-US" sz="3200" dirty="0" smtClean="0">
                <a:solidFill>
                  <a:schemeClr val="accent1"/>
                </a:solidFill>
              </a:rPr>
              <a:t>Recibirá el formulario correspondiente a la defensa para la cual califica </a:t>
            </a:r>
          </a:p>
          <a:p>
            <a:pPr>
              <a:buFontTx/>
              <a:buChar char="-"/>
            </a:pPr>
            <a:r>
              <a:rPr lang="es-US" sz="3200" dirty="0" smtClean="0">
                <a:solidFill>
                  <a:schemeClr val="accent1"/>
                </a:solidFill>
              </a:rPr>
              <a:t>Le darán otra fecha para una audiencia final para que usted presente su caso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32" y="3310678"/>
            <a:ext cx="2034017" cy="14848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2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59" y="607578"/>
            <a:ext cx="4135765" cy="4952492"/>
          </a:xfrm>
        </p:spPr>
        <p:txBody>
          <a:bodyPr/>
          <a:lstStyle/>
          <a:p>
            <a:r>
              <a:rPr lang="es-ES" dirty="0"/>
              <a:t>Audiencias </a:t>
            </a:r>
            <a:r>
              <a:rPr lang="es-ES" dirty="0" smtClean="0">
                <a:solidFill>
                  <a:srgbClr val="002060"/>
                </a:solidFill>
              </a:rPr>
              <a:t>p</a:t>
            </a:r>
            <a:r>
              <a:rPr lang="es-ES" dirty="0" smtClean="0"/>
              <a:t>reliminares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358" y="1572973"/>
            <a:ext cx="5887453" cy="3400080"/>
          </a:xfrm>
        </p:spPr>
        <p:txBody>
          <a:bodyPr>
            <a:normAutofit fontScale="92500"/>
          </a:bodyPr>
          <a:lstStyle/>
          <a:p>
            <a:r>
              <a:rPr lang="es-419" sz="4000" dirty="0" smtClean="0">
                <a:solidFill>
                  <a:schemeClr val="accent1"/>
                </a:solidFill>
              </a:rPr>
              <a:t>Si no desea pelear su caso, tendrá la oportunidad de pedir la salida voluntaria (si califica) o la orden de deportación</a:t>
            </a:r>
          </a:p>
          <a:p>
            <a:pPr marL="0" indent="0">
              <a:buNone/>
            </a:pPr>
            <a:endParaRPr lang="es-419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57" y="2614863"/>
            <a:ext cx="3211588" cy="254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Audiencia </a:t>
            </a:r>
            <a:r>
              <a:rPr lang="es-ES" dirty="0" smtClean="0">
                <a:solidFill>
                  <a:srgbClr val="002060"/>
                </a:solidFill>
              </a:rPr>
              <a:t>individual o de méritos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6"/>
            <a:ext cx="5775158" cy="5571415"/>
          </a:xfrm>
        </p:spPr>
        <p:txBody>
          <a:bodyPr>
            <a:normAutofit/>
          </a:bodyPr>
          <a:lstStyle/>
          <a:p>
            <a:r>
              <a:rPr lang="es-US" sz="3200" dirty="0" smtClean="0">
                <a:solidFill>
                  <a:schemeClr val="accent1"/>
                </a:solidFill>
              </a:rPr>
              <a:t>Esta es su oportunidad de pres</a:t>
            </a:r>
            <a:r>
              <a:rPr lang="es-US" sz="3200" dirty="0" smtClean="0">
                <a:solidFill>
                  <a:srgbClr val="002060"/>
                </a:solidFill>
              </a:rPr>
              <a:t>entar su caso ante el ju</a:t>
            </a:r>
            <a:r>
              <a:rPr lang="es-US" sz="3200" dirty="0" smtClean="0">
                <a:solidFill>
                  <a:schemeClr val="accent1"/>
                </a:solidFill>
              </a:rPr>
              <a:t>ez.</a:t>
            </a:r>
          </a:p>
          <a:p>
            <a:r>
              <a:rPr lang="es-US" sz="3200" dirty="0" smtClean="0">
                <a:solidFill>
                  <a:schemeClr val="accent1"/>
                </a:solidFill>
              </a:rPr>
              <a:t>Usted va a testificar, presentar sus pruebas, y formular los argumentos en favor de su cas0. </a:t>
            </a:r>
          </a:p>
          <a:p>
            <a:r>
              <a:rPr lang="es-US" sz="3200" dirty="0" smtClean="0">
                <a:solidFill>
                  <a:schemeClr val="accent1"/>
                </a:solidFill>
              </a:rPr>
              <a:t>Siempre tiene que traer tres copias de cualquier documento que va a presentar. </a:t>
            </a:r>
          </a:p>
          <a:p>
            <a:pPr lvl="1">
              <a:buFontTx/>
              <a:buChar char="-"/>
            </a:pPr>
            <a:endParaRPr lang="en-US" sz="2000" dirty="0">
              <a:solidFill>
                <a:srgbClr val="0B2BB5"/>
              </a:solidFill>
            </a:endParaRPr>
          </a:p>
          <a:p>
            <a:endParaRPr lang="en-US" dirty="0">
              <a:solidFill>
                <a:srgbClr val="0B2BB5"/>
              </a:solidFill>
            </a:endParaRPr>
          </a:p>
        </p:txBody>
      </p:sp>
      <p:pic>
        <p:nvPicPr>
          <p:cNvPr id="8" name="Picture 2" descr="https://encrypted-tbn1.gstatic.com/images?q=tbn:ANd9GcT5gMuOZ4nnewUik4SseSTo-RXbC6fgwwbMGA_m0ZPGuCZylb8He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18" y="3295831"/>
            <a:ext cx="2383074" cy="238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7432" y="1535237"/>
            <a:ext cx="6248400" cy="4288047"/>
          </a:xfrm>
        </p:spPr>
        <p:txBody>
          <a:bodyPr>
            <a:noAutofit/>
          </a:bodyPr>
          <a:lstStyle/>
          <a:p>
            <a:r>
              <a:rPr lang="es-US" sz="3200" dirty="0" smtClean="0">
                <a:solidFill>
                  <a:schemeClr val="accent1"/>
                </a:solidFill>
              </a:rPr>
              <a:t>Sus derechos en su caso</a:t>
            </a:r>
          </a:p>
          <a:p>
            <a:r>
              <a:rPr lang="es-US" sz="3200" dirty="0" smtClean="0">
                <a:solidFill>
                  <a:schemeClr val="accent1"/>
                </a:solidFill>
              </a:rPr>
              <a:t>Proceso de audiencias (o ante la corte)</a:t>
            </a:r>
          </a:p>
          <a:p>
            <a:r>
              <a:rPr lang="es-US" sz="3200" dirty="0" smtClean="0">
                <a:solidFill>
                  <a:schemeClr val="accent1"/>
                </a:solidFill>
              </a:rPr>
              <a:t>En qué consiste el </a:t>
            </a:r>
            <a:r>
              <a:rPr lang="es-US" sz="3200" dirty="0">
                <a:solidFill>
                  <a:srgbClr val="002060"/>
                </a:solidFill>
              </a:rPr>
              <a:t>a</a:t>
            </a:r>
            <a:r>
              <a:rPr lang="es-US" sz="3200" dirty="0" smtClean="0">
                <a:solidFill>
                  <a:schemeClr val="accent1"/>
                </a:solidFill>
              </a:rPr>
              <a:t>silo</a:t>
            </a:r>
          </a:p>
          <a:p>
            <a:r>
              <a:rPr lang="es-US" sz="3200" dirty="0" smtClean="0">
                <a:solidFill>
                  <a:schemeClr val="accent1"/>
                </a:solidFill>
              </a:rPr>
              <a:t>Instrucciones para </a:t>
            </a:r>
            <a:r>
              <a:rPr lang="es-US" sz="3200" dirty="0" smtClean="0">
                <a:solidFill>
                  <a:srgbClr val="002060"/>
                </a:solidFill>
              </a:rPr>
              <a:t>llenar</a:t>
            </a:r>
            <a:r>
              <a:rPr lang="es-US" sz="3200" dirty="0" smtClean="0">
                <a:solidFill>
                  <a:schemeClr val="accent1"/>
                </a:solidFill>
              </a:rPr>
              <a:t> el formulario I-589</a:t>
            </a:r>
            <a:endParaRPr lang="es-US" sz="32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06291" y="2148166"/>
            <a:ext cx="2145323" cy="2681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29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1998755"/>
          </a:xfrm>
        </p:spPr>
        <p:txBody>
          <a:bodyPr/>
          <a:lstStyle/>
          <a:p>
            <a:r>
              <a:rPr lang="es-ES" dirty="0" smtClean="0"/>
              <a:t>Decisión y </a:t>
            </a:r>
            <a:r>
              <a:rPr lang="es-ES" dirty="0" smtClean="0">
                <a:solidFill>
                  <a:srgbClr val="002060"/>
                </a:solidFill>
              </a:rPr>
              <a:t>a</a:t>
            </a:r>
            <a:r>
              <a:rPr lang="es-ES" dirty="0" smtClean="0"/>
              <a:t>pelación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599" y="540627"/>
            <a:ext cx="6605848" cy="6020594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s-US" sz="3200" dirty="0" smtClean="0">
                <a:solidFill>
                  <a:schemeClr val="accent1"/>
                </a:solidFill>
              </a:rPr>
              <a:t>En </a:t>
            </a:r>
            <a:r>
              <a:rPr lang="es-US" sz="3200" dirty="0" smtClean="0">
                <a:solidFill>
                  <a:srgbClr val="002060"/>
                </a:solidFill>
              </a:rPr>
              <a:t>algunos casos, el juez le comunicará la decisión y las razones al final de la audiencia. En </a:t>
            </a:r>
            <a:r>
              <a:rPr lang="es-US" sz="3200" dirty="0">
                <a:solidFill>
                  <a:srgbClr val="002060"/>
                </a:solidFill>
              </a:rPr>
              <a:t>o</a:t>
            </a:r>
            <a:r>
              <a:rPr lang="es-US" sz="3200" dirty="0" smtClean="0">
                <a:solidFill>
                  <a:srgbClr val="002060"/>
                </a:solidFill>
              </a:rPr>
              <a:t>tros casos, </a:t>
            </a:r>
            <a:r>
              <a:rPr lang="es-US" sz="3200" dirty="0">
                <a:solidFill>
                  <a:srgbClr val="002060"/>
                </a:solidFill>
              </a:rPr>
              <a:t>mandará </a:t>
            </a:r>
            <a:r>
              <a:rPr lang="es-US" sz="3200" dirty="0" smtClean="0">
                <a:solidFill>
                  <a:srgbClr val="002060"/>
                </a:solidFill>
              </a:rPr>
              <a:t>la decisión por correo.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US" sz="3200" dirty="0" smtClean="0">
                <a:solidFill>
                  <a:srgbClr val="002060"/>
                </a:solidFill>
              </a:rPr>
              <a:t>Si el juez niega el caso y usted desea apelar la decisión, deberá informárselo.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US" sz="3200" dirty="0" smtClean="0">
                <a:solidFill>
                  <a:srgbClr val="002060"/>
                </a:solidFill>
              </a:rPr>
              <a:t>El juez le entregará los documentos que debe enviar a la Junta de Apelaciones de Inmigración dentro de los 30 días siguientes.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60" y="3262168"/>
            <a:ext cx="2424700" cy="1454820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146" name="Picture 2" descr="https://image.freepik.com/free-icon/spring-calendar-on-the-30th-of-the-month_318-35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17" y="3262168"/>
            <a:ext cx="1510810" cy="151081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77" y="465035"/>
            <a:ext cx="3833906" cy="4952492"/>
          </a:xfrm>
        </p:spPr>
        <p:txBody>
          <a:bodyPr/>
          <a:lstStyle/>
          <a:p>
            <a:r>
              <a:rPr lang="es-ES" dirty="0" smtClean="0"/>
              <a:t>Decisión y </a:t>
            </a:r>
            <a:r>
              <a:rPr lang="es-ES" dirty="0" smtClean="0">
                <a:solidFill>
                  <a:srgbClr val="002060"/>
                </a:solidFill>
              </a:rPr>
              <a:t>a</a:t>
            </a:r>
            <a:r>
              <a:rPr lang="es-ES" dirty="0" smtClean="0"/>
              <a:t>pelación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60" y="3262168"/>
            <a:ext cx="2424700" cy="1454820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146" name="Picture 2" descr="https://image.freepik.com/free-icon/spring-calendar-on-the-30th-of-the-month_318-35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17" y="3262168"/>
            <a:ext cx="1510810" cy="151081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78044" y="5907907"/>
            <a:ext cx="450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Corte de </a:t>
            </a:r>
            <a:r>
              <a:rPr lang="es-US" sz="2400" dirty="0">
                <a:solidFill>
                  <a:srgbClr val="FF0000"/>
                </a:solidFill>
              </a:rPr>
              <a:t>i</a:t>
            </a:r>
            <a:r>
              <a:rPr lang="es-US" sz="2400" dirty="0" smtClean="0"/>
              <a:t>nmigración</a:t>
            </a:r>
            <a:endParaRPr lang="es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6793893" y="5829339"/>
            <a:ext cx="3418609" cy="6601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0800000">
            <a:off x="7763468" y="1041125"/>
            <a:ext cx="1001641" cy="841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extBox 6147"/>
          <p:cNvSpPr txBox="1"/>
          <p:nvPr/>
        </p:nvSpPr>
        <p:spPr>
          <a:xfrm>
            <a:off x="5681950" y="3985333"/>
            <a:ext cx="587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Junta de </a:t>
            </a:r>
            <a:r>
              <a:rPr lang="es-US" sz="2400" dirty="0" smtClean="0"/>
              <a:t>Apelaciones</a:t>
            </a:r>
            <a:r>
              <a:rPr lang="en-US" sz="2400" dirty="0" smtClean="0"/>
              <a:t> de </a:t>
            </a:r>
            <a:r>
              <a:rPr lang="es-US" sz="2400" dirty="0" smtClean="0"/>
              <a:t>Inmigración</a:t>
            </a:r>
            <a:r>
              <a:rPr lang="en-US" sz="2400" dirty="0" smtClean="0"/>
              <a:t> (BIA)</a:t>
            </a:r>
            <a:endParaRPr lang="en-US" sz="2400" dirty="0"/>
          </a:p>
        </p:txBody>
      </p:sp>
      <p:sp>
        <p:nvSpPr>
          <p:cNvPr id="6149" name="Rounded Rectangle 6148"/>
          <p:cNvSpPr/>
          <p:nvPr/>
        </p:nvSpPr>
        <p:spPr>
          <a:xfrm>
            <a:off x="5681950" y="3895007"/>
            <a:ext cx="5875373" cy="7099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0" name="Down Arrow 6149"/>
          <p:cNvSpPr/>
          <p:nvPr/>
        </p:nvSpPr>
        <p:spPr>
          <a:xfrm rot="10800000">
            <a:off x="7754797" y="2796845"/>
            <a:ext cx="1150903" cy="954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1" name="TextBox 6150"/>
          <p:cNvSpPr txBox="1"/>
          <p:nvPr/>
        </p:nvSpPr>
        <p:spPr>
          <a:xfrm>
            <a:off x="6932814" y="2130429"/>
            <a:ext cx="287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 smtClean="0"/>
              <a:t>Noveno</a:t>
            </a:r>
            <a:r>
              <a:rPr lang="en-US" sz="2400" dirty="0" smtClean="0"/>
              <a:t> </a:t>
            </a:r>
            <a:r>
              <a:rPr lang="es-419" sz="2400" dirty="0" smtClean="0"/>
              <a:t>Circuito</a:t>
            </a:r>
            <a:endParaRPr lang="es-419" sz="2400" dirty="0"/>
          </a:p>
        </p:txBody>
      </p:sp>
      <p:sp>
        <p:nvSpPr>
          <p:cNvPr id="6152" name="Rounded Rectangle 6151"/>
          <p:cNvSpPr/>
          <p:nvPr/>
        </p:nvSpPr>
        <p:spPr>
          <a:xfrm>
            <a:off x="6932815" y="2026309"/>
            <a:ext cx="2876203" cy="6463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Down Arrow 6152"/>
          <p:cNvSpPr/>
          <p:nvPr/>
        </p:nvSpPr>
        <p:spPr>
          <a:xfrm rot="10800000">
            <a:off x="7763468" y="4690656"/>
            <a:ext cx="1271642" cy="1007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4" name="TextBox 6153"/>
          <p:cNvSpPr txBox="1"/>
          <p:nvPr/>
        </p:nvSpPr>
        <p:spPr>
          <a:xfrm>
            <a:off x="6278044" y="287870"/>
            <a:ext cx="4125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Corte Suprema</a:t>
            </a:r>
            <a:endParaRPr lang="en-US" sz="3200" dirty="0"/>
          </a:p>
        </p:txBody>
      </p:sp>
      <p:sp>
        <p:nvSpPr>
          <p:cNvPr id="6155" name="Rounded Rectangle 6154"/>
          <p:cNvSpPr/>
          <p:nvPr/>
        </p:nvSpPr>
        <p:spPr>
          <a:xfrm>
            <a:off x="6724854" y="212428"/>
            <a:ext cx="3210791" cy="7505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1998755"/>
          </a:xfrm>
        </p:spPr>
        <p:txBody>
          <a:bodyPr/>
          <a:lstStyle/>
          <a:p>
            <a:r>
              <a:rPr lang="es-ES" dirty="0" smtClean="0"/>
              <a:t>Salida </a:t>
            </a:r>
            <a:r>
              <a:rPr lang="es-ES" dirty="0" smtClean="0">
                <a:solidFill>
                  <a:srgbClr val="002060"/>
                </a:solidFill>
              </a:rPr>
              <a:t>v</a:t>
            </a:r>
            <a:r>
              <a:rPr lang="es-ES" dirty="0" smtClean="0"/>
              <a:t>oluntaria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599" y="540627"/>
            <a:ext cx="6605848" cy="6020594"/>
          </a:xfrm>
        </p:spPr>
        <p:txBody>
          <a:bodyPr>
            <a:normAutofit lnSpcReduction="10000"/>
          </a:bodyPr>
          <a:lstStyle/>
          <a:p>
            <a:r>
              <a:rPr lang="es-419" sz="3400" dirty="0" smtClean="0">
                <a:solidFill>
                  <a:schemeClr val="accent1"/>
                </a:solidFill>
              </a:rPr>
              <a:t>Si califica, puede pedir la salida voluntaria</a:t>
            </a:r>
          </a:p>
          <a:p>
            <a:pPr lvl="1"/>
            <a:r>
              <a:rPr lang="es-419" sz="3200" dirty="0" smtClean="0">
                <a:solidFill>
                  <a:schemeClr val="accent1"/>
                </a:solidFill>
              </a:rPr>
              <a:t>Usted pagara su vuelo  </a:t>
            </a:r>
          </a:p>
          <a:p>
            <a:r>
              <a:rPr lang="es-419" sz="3400" dirty="0" smtClean="0">
                <a:solidFill>
                  <a:schemeClr val="accent1"/>
                </a:solidFill>
              </a:rPr>
              <a:t>No le dan el castigo de 10 </a:t>
            </a:r>
            <a:r>
              <a:rPr lang="es-419" sz="3200" dirty="0" smtClean="0">
                <a:solidFill>
                  <a:schemeClr val="accent1"/>
                </a:solidFill>
              </a:rPr>
              <a:t>año</a:t>
            </a:r>
            <a:r>
              <a:rPr lang="es-419" sz="3400" dirty="0" smtClean="0">
                <a:solidFill>
                  <a:schemeClr val="accent1"/>
                </a:solidFill>
              </a:rPr>
              <a:t>s</a:t>
            </a:r>
          </a:p>
          <a:p>
            <a:r>
              <a:rPr lang="es-419" sz="3400" dirty="0" smtClean="0">
                <a:solidFill>
                  <a:schemeClr val="accent1"/>
                </a:solidFill>
              </a:rPr>
              <a:t>Si usted no se va a tiempo, o regresa sin permiso a los Estados Unidos después de obtener una salida voluntaria, la orden se </a:t>
            </a:r>
            <a:r>
              <a:rPr lang="es-419" sz="3400" dirty="0" smtClean="0">
                <a:solidFill>
                  <a:srgbClr val="002060"/>
                </a:solidFill>
              </a:rPr>
              <a:t>convierte a </a:t>
            </a:r>
            <a:r>
              <a:rPr lang="es-419" sz="3400" dirty="0" smtClean="0">
                <a:solidFill>
                  <a:schemeClr val="accent1"/>
                </a:solidFill>
              </a:rPr>
              <a:t>una orden de deportación.  </a:t>
            </a:r>
          </a:p>
          <a:p>
            <a:endParaRPr lang="es-US" sz="3400" dirty="0" smtClean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57" y="2614863"/>
            <a:ext cx="3211588" cy="254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1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81149"/>
            <a:ext cx="3833906" cy="847898"/>
          </a:xfrm>
        </p:spPr>
        <p:txBody>
          <a:bodyPr/>
          <a:lstStyle/>
          <a:p>
            <a:r>
              <a:rPr lang="es-ES" dirty="0" smtClean="0"/>
              <a:t>Deportación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599" y="540627"/>
            <a:ext cx="6605848" cy="6020594"/>
          </a:xfrm>
        </p:spPr>
        <p:txBody>
          <a:bodyPr>
            <a:normAutofit lnSpcReduction="10000"/>
          </a:bodyPr>
          <a:lstStyle/>
          <a:p>
            <a:r>
              <a:rPr lang="es-419" sz="3400" dirty="0" smtClean="0">
                <a:solidFill>
                  <a:schemeClr val="accent1"/>
                </a:solidFill>
              </a:rPr>
              <a:t>Si no califica para la salida voluntaria o pierde su caso, el juez le dará la orden de deportación</a:t>
            </a:r>
          </a:p>
          <a:p>
            <a:r>
              <a:rPr lang="es-US" sz="3400" dirty="0" smtClean="0">
                <a:solidFill>
                  <a:schemeClr val="accent1"/>
                </a:solidFill>
              </a:rPr>
              <a:t>Castigo de 10 </a:t>
            </a:r>
            <a:r>
              <a:rPr lang="es-419" sz="3200" dirty="0" smtClean="0">
                <a:solidFill>
                  <a:schemeClr val="accent1"/>
                </a:solidFill>
              </a:rPr>
              <a:t>año</a:t>
            </a:r>
            <a:r>
              <a:rPr lang="es-US" sz="3400" dirty="0" smtClean="0">
                <a:solidFill>
                  <a:schemeClr val="accent1"/>
                </a:solidFill>
              </a:rPr>
              <a:t>s, con la excepción de un perdón</a:t>
            </a:r>
          </a:p>
          <a:p>
            <a:r>
              <a:rPr lang="es-US" sz="3400" dirty="0" smtClean="0">
                <a:solidFill>
                  <a:schemeClr val="accent1"/>
                </a:solidFill>
              </a:rPr>
              <a:t>Si regresa durante esos </a:t>
            </a:r>
            <a:r>
              <a:rPr lang="es-US" sz="3400" dirty="0" smtClean="0">
                <a:solidFill>
                  <a:srgbClr val="002060"/>
                </a:solidFill>
              </a:rPr>
              <a:t>10</a:t>
            </a:r>
            <a:r>
              <a:rPr lang="es-419" sz="3200" dirty="0">
                <a:solidFill>
                  <a:srgbClr val="002060"/>
                </a:solidFill>
              </a:rPr>
              <a:t> </a:t>
            </a:r>
            <a:r>
              <a:rPr lang="es-419" sz="3200" dirty="0" smtClean="0">
                <a:solidFill>
                  <a:srgbClr val="002060"/>
                </a:solidFill>
              </a:rPr>
              <a:t>año</a:t>
            </a:r>
            <a:r>
              <a:rPr lang="es-US" sz="3400" dirty="0" smtClean="0">
                <a:solidFill>
                  <a:srgbClr val="002060"/>
                </a:solidFill>
              </a:rPr>
              <a:t>s sin permiso, posiblemente recibirá un castigo de </a:t>
            </a:r>
            <a:r>
              <a:rPr lang="es-US" sz="3400" dirty="0">
                <a:solidFill>
                  <a:srgbClr val="002060"/>
                </a:solidFill>
              </a:rPr>
              <a:t>20 </a:t>
            </a:r>
            <a:r>
              <a:rPr lang="es-US" sz="3400" dirty="0" smtClean="0">
                <a:solidFill>
                  <a:srgbClr val="002060"/>
                </a:solidFill>
              </a:rPr>
              <a:t>años, no podrá </a:t>
            </a:r>
            <a:r>
              <a:rPr lang="es-US" sz="3400" dirty="0" smtClean="0">
                <a:solidFill>
                  <a:schemeClr val="accent1"/>
                </a:solidFill>
              </a:rPr>
              <a:t>ver un juez, le darán un multa y le pueden poner cargos criminales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57" y="2614863"/>
            <a:ext cx="3211588" cy="254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Pelear </a:t>
            </a:r>
            <a:r>
              <a:rPr lang="es-ES" dirty="0" smtClean="0">
                <a:solidFill>
                  <a:srgbClr val="002060"/>
                </a:solidFill>
              </a:rPr>
              <a:t>contra la </a:t>
            </a:r>
            <a:r>
              <a:rPr lang="es-ES" dirty="0">
                <a:solidFill>
                  <a:srgbClr val="002060"/>
                </a:solidFill>
              </a:rPr>
              <a:t>d</a:t>
            </a:r>
            <a:r>
              <a:rPr lang="es-ES" dirty="0" smtClean="0">
                <a:solidFill>
                  <a:srgbClr val="002060"/>
                </a:solidFill>
              </a:rPr>
              <a:t>eportación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599" y="540627"/>
            <a:ext cx="6560127" cy="602059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s-US" sz="3200" dirty="0" smtClean="0">
                <a:solidFill>
                  <a:schemeClr val="accent1"/>
                </a:solidFill>
              </a:rPr>
              <a:t>Desafortunadamente, el juez no le va a dar permiso de quedarse en los Estados Unidos por cualquier razón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US" sz="3200" dirty="0" smtClean="0">
                <a:solidFill>
                  <a:schemeClr val="accent1"/>
                </a:solidFill>
              </a:rPr>
              <a:t>Hay ciertas maneras de convencer al juez que le de permiso de quedarse aquí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accent1"/>
                </a:solidFill>
              </a:rPr>
              <a:t>Ejemplos de defensas incluyen: </a:t>
            </a:r>
            <a:r>
              <a:rPr lang="es-ES" sz="3200" dirty="0" smtClean="0">
                <a:solidFill>
                  <a:srgbClr val="002060"/>
                </a:solidFill>
              </a:rPr>
              <a:t>asilo, visa U, Petición familiar</a:t>
            </a:r>
            <a:endParaRPr lang="en-US" sz="3200" dirty="0" smtClean="0">
              <a:solidFill>
                <a:srgbClr val="002060"/>
              </a:solidFill>
            </a:endParaRPr>
          </a:p>
          <a:p>
            <a:endParaRPr lang="es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21" y="3155784"/>
            <a:ext cx="2636140" cy="23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¿</a:t>
            </a:r>
            <a:r>
              <a:rPr lang="es-CO" dirty="0" err="1" smtClean="0">
                <a:solidFill>
                  <a:schemeClr val="tx1"/>
                </a:solidFill>
              </a:rPr>
              <a:t>QuÉ</a:t>
            </a:r>
            <a:r>
              <a:rPr lang="es-CO" dirty="0" smtClean="0">
                <a:solidFill>
                  <a:schemeClr val="tx1"/>
                </a:solidFill>
              </a:rPr>
              <a:t> es el asilo?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¿</a:t>
            </a:r>
            <a:r>
              <a:rPr lang="en-US" dirty="0" err="1" smtClean="0">
                <a:solidFill>
                  <a:srgbClr val="002060"/>
                </a:solidFill>
              </a:rPr>
              <a:t>Qué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es el </a:t>
            </a:r>
            <a:r>
              <a:rPr lang="en-US" dirty="0" err="1" smtClean="0">
                <a:solidFill>
                  <a:srgbClr val="002060"/>
                </a:solidFill>
              </a:rPr>
              <a:t>asilo</a:t>
            </a:r>
            <a:r>
              <a:rPr lang="en-US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623751"/>
            <a:ext cx="5871412" cy="5924341"/>
          </a:xfrm>
        </p:spPr>
        <p:txBody>
          <a:bodyPr>
            <a:normAutofit/>
          </a:bodyPr>
          <a:lstStyle/>
          <a:p>
            <a:r>
              <a:rPr lang="es-US" sz="3600" dirty="0" smtClean="0">
                <a:solidFill>
                  <a:schemeClr val="accent1"/>
                </a:solidFill>
              </a:rPr>
              <a:t>Es un mecanismo legal para </a:t>
            </a:r>
            <a:r>
              <a:rPr lang="es-US" sz="3600" b="1" dirty="0" smtClean="0">
                <a:solidFill>
                  <a:schemeClr val="accent1"/>
                </a:solidFill>
              </a:rPr>
              <a:t>pelear la deportación.</a:t>
            </a:r>
          </a:p>
          <a:p>
            <a:r>
              <a:rPr lang="es-US" sz="3600" dirty="0" smtClean="0">
                <a:solidFill>
                  <a:schemeClr val="accent1"/>
                </a:solidFill>
              </a:rPr>
              <a:t>Si tiene miedo de regresar a su </a:t>
            </a:r>
            <a:r>
              <a:rPr lang="es-US" sz="3600" dirty="0" smtClean="0">
                <a:solidFill>
                  <a:srgbClr val="002060"/>
                </a:solidFill>
              </a:rPr>
              <a:t>país porque cree que alguien lo podría lastimar o maltratar allá, quizá puede pedir el asilo. </a:t>
            </a:r>
          </a:p>
          <a:p>
            <a:endParaRPr lang="es-US" dirty="0">
              <a:solidFill>
                <a:schemeClr val="accent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0" y="2682998"/>
            <a:ext cx="3493476" cy="2598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35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903" y="568314"/>
            <a:ext cx="4146176" cy="5491498"/>
          </a:xfrm>
        </p:spPr>
        <p:txBody>
          <a:bodyPr/>
          <a:lstStyle/>
          <a:p>
            <a:r>
              <a:rPr lang="es-419" dirty="0" smtClean="0">
                <a:solidFill>
                  <a:srgbClr val="002060"/>
                </a:solidFill>
              </a:rPr>
              <a:t>Barreras en solicitar asilo</a:t>
            </a:r>
            <a:endParaRPr lang="es-419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599" y="540626"/>
            <a:ext cx="6156961" cy="5924341"/>
          </a:xfrm>
        </p:spPr>
        <p:txBody>
          <a:bodyPr>
            <a:normAutofit/>
          </a:bodyPr>
          <a:lstStyle/>
          <a:p>
            <a:r>
              <a:rPr lang="es-419" sz="3600" dirty="0" smtClean="0">
                <a:solidFill>
                  <a:schemeClr val="accent1"/>
                </a:solidFill>
              </a:rPr>
              <a:t>Tener mas </a:t>
            </a:r>
            <a:r>
              <a:rPr lang="es-419" sz="3600" dirty="0" smtClean="0">
                <a:solidFill>
                  <a:srgbClr val="002060"/>
                </a:solidFill>
              </a:rPr>
              <a:t>de un año aquí en los Estados Unidos sin solicitar el asilo</a:t>
            </a:r>
          </a:p>
          <a:p>
            <a:r>
              <a:rPr lang="es-419" sz="3600" dirty="0" smtClean="0">
                <a:solidFill>
                  <a:srgbClr val="002060"/>
                </a:solidFill>
              </a:rPr>
              <a:t>Delitos mayores con agravantes </a:t>
            </a:r>
            <a:r>
              <a:rPr lang="es-419" sz="3600" dirty="0" smtClean="0">
                <a:solidFill>
                  <a:schemeClr val="accent1"/>
                </a:solidFill>
              </a:rPr>
              <a:t>que incluyen asesinato, delitos de trafico de drogas, violación, etc. </a:t>
            </a:r>
          </a:p>
          <a:p>
            <a:r>
              <a:rPr lang="es-419" sz="3600" dirty="0" smtClean="0">
                <a:solidFill>
                  <a:schemeClr val="accent1"/>
                </a:solidFill>
              </a:rPr>
              <a:t>Tener una deportación en el pasado</a:t>
            </a:r>
            <a:endParaRPr lang="es-419" sz="24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3314063"/>
            <a:ext cx="2538875" cy="2538875"/>
          </a:xfrm>
        </p:spPr>
      </p:pic>
    </p:spTree>
    <p:extLst>
      <p:ext uri="{BB962C8B-B14F-4D97-AF65-F5344CB8AC3E}">
        <p14:creationId xmlns:p14="http://schemas.microsoft.com/office/powerpoint/2010/main" val="7932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232484" cy="4952492"/>
          </a:xfrm>
        </p:spPr>
        <p:txBody>
          <a:bodyPr/>
          <a:lstStyle/>
          <a:p>
            <a:r>
              <a:rPr lang="es-419" dirty="0" smtClean="0"/>
              <a:t>Elementos </a:t>
            </a:r>
            <a:r>
              <a:rPr lang="es-419" dirty="0" smtClean="0">
                <a:solidFill>
                  <a:srgbClr val="002060"/>
                </a:solidFill>
              </a:rPr>
              <a:t>básicos del asilo </a:t>
            </a:r>
            <a:endParaRPr lang="es-419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9630" y="540626"/>
            <a:ext cx="6986157" cy="546946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Temor bien fundado de que sufrirá </a:t>
            </a:r>
          </a:p>
          <a:p>
            <a:r>
              <a:rPr lang="es-419" sz="3200" dirty="0" smtClean="0">
                <a:solidFill>
                  <a:schemeClr val="accent1"/>
                </a:solidFill>
              </a:rPr>
              <a:t>Persecución</a:t>
            </a:r>
            <a:r>
              <a:rPr lang="en-US" sz="3200" dirty="0" smtClean="0">
                <a:solidFill>
                  <a:schemeClr val="accent1"/>
                </a:solidFill>
              </a:rPr>
              <a:t> (</a:t>
            </a:r>
            <a:r>
              <a:rPr lang="es-419" sz="3200" dirty="0" smtClean="0">
                <a:solidFill>
                  <a:schemeClr val="accent1"/>
                </a:solidFill>
              </a:rPr>
              <a:t>pasada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o futura)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Por</a:t>
            </a:r>
            <a:r>
              <a:rPr lang="en-US" sz="3200" dirty="0" smtClean="0">
                <a:solidFill>
                  <a:srgbClr val="002060"/>
                </a:solidFill>
              </a:rPr>
              <a:t> parte del </a:t>
            </a:r>
            <a:r>
              <a:rPr lang="en-US" sz="3200" dirty="0">
                <a:solidFill>
                  <a:srgbClr val="002060"/>
                </a:solidFill>
              </a:rPr>
              <a:t>gobierno o de personas que el </a:t>
            </a:r>
            <a:r>
              <a:rPr lang="en-US" sz="3200" dirty="0" err="1">
                <a:solidFill>
                  <a:srgbClr val="002060"/>
                </a:solidFill>
              </a:rPr>
              <a:t>gobierno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s-419" sz="3200" dirty="0" smtClean="0">
                <a:solidFill>
                  <a:srgbClr val="002060"/>
                </a:solidFill>
              </a:rPr>
              <a:t>no puede controlar  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La </a:t>
            </a:r>
            <a:r>
              <a:rPr lang="es-US" sz="3200" dirty="0" smtClean="0">
                <a:solidFill>
                  <a:srgbClr val="002060"/>
                </a:solidFill>
              </a:rPr>
              <a:t>razón central </a:t>
            </a:r>
            <a:r>
              <a:rPr lang="es-US" sz="3200" strike="sngStrike" dirty="0" smtClean="0">
                <a:solidFill>
                  <a:srgbClr val="002060"/>
                </a:solidFill>
              </a:rPr>
              <a:t>de</a:t>
            </a:r>
            <a:r>
              <a:rPr lang="es-US" sz="3200" dirty="0" smtClean="0">
                <a:solidFill>
                  <a:srgbClr val="002060"/>
                </a:solidFill>
              </a:rPr>
              <a:t> por cual la persecución </a:t>
            </a:r>
            <a:r>
              <a:rPr lang="es-419" sz="3200" dirty="0" smtClean="0">
                <a:solidFill>
                  <a:srgbClr val="002060"/>
                </a:solidFill>
              </a:rPr>
              <a:t>es basada en que usted es parte de una categoría protegida</a:t>
            </a:r>
            <a:endParaRPr lang="es-419" sz="3200" dirty="0">
              <a:solidFill>
                <a:srgbClr val="002060"/>
              </a:solidFill>
            </a:endParaRPr>
          </a:p>
        </p:txBody>
      </p:sp>
      <p:pic>
        <p:nvPicPr>
          <p:cNvPr id="7" name="Picture 4" descr="http://cdn.inquisitr.com/wp-content/uploads/2016/10/Domestic-Violence-Awareness-Month-940x5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914" b="40"/>
          <a:stretch/>
        </p:blipFill>
        <p:spPr bwMode="auto">
          <a:xfrm>
            <a:off x="470647" y="3125153"/>
            <a:ext cx="3709467" cy="2753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Temor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598" y="569067"/>
            <a:ext cx="6289965" cy="5675870"/>
          </a:xfrm>
        </p:spPr>
        <p:txBody>
          <a:bodyPr>
            <a:normAutofit fontScale="92500" lnSpcReduction="20000"/>
          </a:bodyPr>
          <a:lstStyle/>
          <a:p>
            <a:r>
              <a:rPr lang="es-US" sz="3500" dirty="0" smtClean="0">
                <a:solidFill>
                  <a:schemeClr val="accent1"/>
                </a:solidFill>
              </a:rPr>
              <a:t> El temor no puede ser cualquiera, sino que debe ser bien fundado.</a:t>
            </a:r>
          </a:p>
          <a:p>
            <a:pPr lvl="1"/>
            <a:r>
              <a:rPr lang="es-US" sz="3500" dirty="0">
                <a:solidFill>
                  <a:schemeClr val="accent1"/>
                </a:solidFill>
              </a:rPr>
              <a:t>Persecución en el pasado puede establecer </a:t>
            </a:r>
            <a:r>
              <a:rPr lang="es-US" sz="3500" dirty="0" smtClean="0">
                <a:solidFill>
                  <a:schemeClr val="accent1"/>
                </a:solidFill>
              </a:rPr>
              <a:t>su temor.</a:t>
            </a:r>
          </a:p>
          <a:p>
            <a:pPr lvl="1"/>
            <a:r>
              <a:rPr lang="es-US" sz="3500" dirty="0" smtClean="0">
                <a:solidFill>
                  <a:schemeClr val="accent1"/>
                </a:solidFill>
              </a:rPr>
              <a:t>Si no</a:t>
            </a:r>
            <a:r>
              <a:rPr lang="es-US" sz="3500" dirty="0" smtClean="0">
                <a:solidFill>
                  <a:srgbClr val="FF0000"/>
                </a:solidFill>
              </a:rPr>
              <a:t> </a:t>
            </a:r>
            <a:r>
              <a:rPr lang="es-US" sz="3500" dirty="0" smtClean="0">
                <a:solidFill>
                  <a:srgbClr val="002060"/>
                </a:solidFill>
              </a:rPr>
              <a:t>había </a:t>
            </a:r>
            <a:r>
              <a:rPr lang="es-US" sz="3500" dirty="0" smtClean="0">
                <a:solidFill>
                  <a:schemeClr val="accent1"/>
                </a:solidFill>
              </a:rPr>
              <a:t>persecución en el pasado, tiene que establecer una probabilidad razonable de daño en el futuro.</a:t>
            </a:r>
          </a:p>
          <a:p>
            <a:pPr lvl="1"/>
            <a:r>
              <a:rPr lang="es-US" sz="3500" dirty="0" smtClean="0">
                <a:solidFill>
                  <a:schemeClr val="accent1"/>
                </a:solidFill>
              </a:rPr>
              <a:t>Esa probabilidad puede ser tan baja </a:t>
            </a:r>
            <a:r>
              <a:rPr lang="es-US" sz="3500" smtClean="0">
                <a:solidFill>
                  <a:schemeClr val="accent1"/>
                </a:solidFill>
              </a:rPr>
              <a:t>como 10</a:t>
            </a:r>
            <a:r>
              <a:rPr lang="es-US" sz="3500" dirty="0" smtClean="0">
                <a:solidFill>
                  <a:schemeClr val="accent1"/>
                </a:solidFill>
              </a:rPr>
              <a:t>%.</a:t>
            </a:r>
          </a:p>
          <a:p>
            <a:pPr marL="0" indent="0">
              <a:buNone/>
            </a:pPr>
            <a:r>
              <a:rPr lang="es-ES" sz="3200" dirty="0" smtClean="0">
                <a:solidFill>
                  <a:srgbClr val="0B2BB5"/>
                </a:solidFill>
                <a:latin typeface="Corbel" charset="0"/>
              </a:rPr>
              <a:t> </a:t>
            </a:r>
            <a:endParaRPr lang="es-ES" sz="3200" dirty="0">
              <a:solidFill>
                <a:schemeClr val="tx1"/>
              </a:solidFill>
              <a:latin typeface="Corbel" charset="0"/>
            </a:endParaRPr>
          </a:p>
          <a:p>
            <a:endParaRPr lang="es-US" sz="3200" dirty="0" smtClean="0"/>
          </a:p>
          <a:p>
            <a:pPr lvl="1"/>
            <a:endParaRPr lang="es-US" sz="3000" dirty="0"/>
          </a:p>
        </p:txBody>
      </p:sp>
      <p:pic>
        <p:nvPicPr>
          <p:cNvPr id="5" name="Picture 2" descr="Image result for fe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95" y="2537478"/>
            <a:ext cx="2943585" cy="25347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6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Sus</a:t>
            </a:r>
            <a:r>
              <a:rPr lang="en-US" dirty="0" smtClean="0"/>
              <a:t> derechos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Temor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sz="3200" dirty="0">
                <a:solidFill>
                  <a:schemeClr val="accent1"/>
                </a:solidFill>
              </a:rPr>
              <a:t>Debe demostrar que su temor es real y que una persona razonable </a:t>
            </a:r>
            <a:r>
              <a:rPr lang="es-US" sz="3200" dirty="0" smtClean="0">
                <a:solidFill>
                  <a:schemeClr val="accent1"/>
                </a:solidFill>
              </a:rPr>
              <a:t>en </a:t>
            </a:r>
            <a:r>
              <a:rPr lang="es-US" sz="3200" dirty="0">
                <a:solidFill>
                  <a:schemeClr val="accent1"/>
                </a:solidFill>
              </a:rPr>
              <a:t>su lugar también sentiría el mismo temor. </a:t>
            </a:r>
          </a:p>
          <a:p>
            <a:r>
              <a:rPr lang="es-US" sz="3200" dirty="0">
                <a:solidFill>
                  <a:schemeClr val="accent1"/>
                </a:solidFill>
              </a:rPr>
              <a:t>Esto se hace a través de las pruebas </a:t>
            </a:r>
            <a:r>
              <a:rPr lang="es-US" sz="3200" dirty="0" smtClean="0">
                <a:solidFill>
                  <a:schemeClr val="accent1"/>
                </a:solidFill>
              </a:rPr>
              <a:t>(</a:t>
            </a:r>
            <a:r>
              <a:rPr lang="es-US" sz="3200" dirty="0">
                <a:solidFill>
                  <a:schemeClr val="accent1"/>
                </a:solidFill>
              </a:rPr>
              <a:t>documentos , reportes de las autoridades, fotografías, cartas, informes </a:t>
            </a:r>
            <a:r>
              <a:rPr lang="es-US" sz="3200" dirty="0" smtClean="0">
                <a:solidFill>
                  <a:schemeClr val="accent1"/>
                </a:solidFill>
              </a:rPr>
              <a:t>médicos).</a:t>
            </a:r>
            <a:endParaRPr lang="es-US" sz="3200" dirty="0">
              <a:solidFill>
                <a:schemeClr val="accent1"/>
              </a:solidFill>
            </a:endParaRPr>
          </a:p>
          <a:p>
            <a:endParaRPr lang="es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t="-921" r="53938" b="5372"/>
          <a:stretch/>
        </p:blipFill>
        <p:spPr>
          <a:xfrm>
            <a:off x="1447630" y="1906523"/>
            <a:ext cx="2732809" cy="3241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472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Persecución 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3200" dirty="0" smtClean="0">
                <a:solidFill>
                  <a:schemeClr val="accent1"/>
                </a:solidFill>
                <a:latin typeface="Corbel" charset="0"/>
              </a:rPr>
              <a:t>La </a:t>
            </a:r>
            <a:r>
              <a:rPr lang="es-ES" sz="3200" dirty="0">
                <a:solidFill>
                  <a:srgbClr val="002060"/>
                </a:solidFill>
                <a:latin typeface="Corbel" charset="0"/>
              </a:rPr>
              <a:t>violencia física en cualquier manifestación </a:t>
            </a:r>
            <a:r>
              <a:rPr lang="es-ES" sz="3200" dirty="0" smtClean="0">
                <a:solidFill>
                  <a:srgbClr val="002060"/>
                </a:solidFill>
                <a:latin typeface="Corbel" charset="0"/>
              </a:rPr>
              <a:t>como violencia domestica, </a:t>
            </a:r>
            <a:r>
              <a:rPr lang="es-ES" sz="3200" dirty="0">
                <a:solidFill>
                  <a:srgbClr val="002060"/>
                </a:solidFill>
                <a:latin typeface="Corbel" charset="0"/>
              </a:rPr>
              <a:t>tortura, </a:t>
            </a:r>
            <a:r>
              <a:rPr lang="es-ES" sz="3200" dirty="0" smtClean="0">
                <a:solidFill>
                  <a:srgbClr val="002060"/>
                </a:solidFill>
                <a:latin typeface="Corbel" charset="0"/>
              </a:rPr>
              <a:t>o lesiones físicas</a:t>
            </a:r>
            <a:endParaRPr lang="es-ES" sz="3200" dirty="0">
              <a:solidFill>
                <a:srgbClr val="002060"/>
              </a:solidFill>
              <a:latin typeface="Corbel" charset="0"/>
            </a:endParaRPr>
          </a:p>
          <a:p>
            <a:pPr>
              <a:spcBef>
                <a:spcPts val="600"/>
              </a:spcBef>
            </a:pPr>
            <a:r>
              <a:rPr lang="es-ES" sz="3200" dirty="0">
                <a:solidFill>
                  <a:srgbClr val="002060"/>
                </a:solidFill>
                <a:latin typeface="Corbel" charset="0"/>
              </a:rPr>
              <a:t>Amenazas de daño grave </a:t>
            </a:r>
            <a:r>
              <a:rPr lang="es-ES" sz="3200" dirty="0" smtClean="0">
                <a:solidFill>
                  <a:srgbClr val="002060"/>
                </a:solidFill>
                <a:latin typeface="Corbel" charset="0"/>
              </a:rPr>
              <a:t>físico </a:t>
            </a:r>
            <a:r>
              <a:rPr lang="es-ES" sz="3200" dirty="0">
                <a:solidFill>
                  <a:srgbClr val="002060"/>
                </a:solidFill>
                <a:latin typeface="Corbel" charset="0"/>
              </a:rPr>
              <a:t>como muerte o </a:t>
            </a:r>
            <a:r>
              <a:rPr lang="es-ES" sz="3200" dirty="0" smtClean="0">
                <a:solidFill>
                  <a:srgbClr val="002060"/>
                </a:solidFill>
                <a:latin typeface="Corbel" charset="0"/>
              </a:rPr>
              <a:t>secuestro</a:t>
            </a:r>
          </a:p>
          <a:p>
            <a:pPr>
              <a:spcBef>
                <a:spcPts val="600"/>
              </a:spcBef>
            </a:pPr>
            <a:r>
              <a:rPr lang="es-ES" sz="3200" dirty="0" smtClean="0">
                <a:solidFill>
                  <a:srgbClr val="002060"/>
                </a:solidFill>
                <a:latin typeface="Corbel" charset="0"/>
              </a:rPr>
              <a:t>Daño psicológico o emocional </a:t>
            </a:r>
          </a:p>
          <a:p>
            <a:pPr>
              <a:spcBef>
                <a:spcPts val="600"/>
              </a:spcBef>
            </a:pPr>
            <a:r>
              <a:rPr lang="es-ES" sz="3200" dirty="0">
                <a:solidFill>
                  <a:srgbClr val="002060"/>
                </a:solidFill>
                <a:latin typeface="Corbel" charset="0"/>
              </a:rPr>
              <a:t>Discriminación </a:t>
            </a:r>
            <a:r>
              <a:rPr lang="es-ES" sz="3200" dirty="0" smtClean="0">
                <a:solidFill>
                  <a:srgbClr val="002060"/>
                </a:solidFill>
                <a:latin typeface="Corbel" charset="0"/>
              </a:rPr>
              <a:t>severa</a:t>
            </a:r>
          </a:p>
          <a:p>
            <a:pPr>
              <a:spcBef>
                <a:spcPts val="600"/>
              </a:spcBef>
            </a:pPr>
            <a:r>
              <a:rPr lang="es-ES" sz="3200" dirty="0" smtClean="0">
                <a:solidFill>
                  <a:srgbClr val="002060"/>
                </a:solidFill>
                <a:latin typeface="Corbel" charset="0"/>
              </a:rPr>
              <a:t>Una </a:t>
            </a:r>
            <a:r>
              <a:rPr lang="es-ES" sz="3200" dirty="0">
                <a:solidFill>
                  <a:srgbClr val="002060"/>
                </a:solidFill>
                <a:latin typeface="Corbel" charset="0"/>
              </a:rPr>
              <a:t>privación grave de recursos </a:t>
            </a:r>
            <a:r>
              <a:rPr lang="es-ES" sz="3200" dirty="0">
                <a:solidFill>
                  <a:schemeClr val="accent1"/>
                </a:solidFill>
                <a:latin typeface="Corbel" charset="0"/>
              </a:rPr>
              <a:t>económicos que ponga en riesgo la vida o la libertad de la </a:t>
            </a:r>
            <a:r>
              <a:rPr lang="es-ES" sz="3200" dirty="0" smtClean="0">
                <a:solidFill>
                  <a:schemeClr val="accent1"/>
                </a:solidFill>
                <a:latin typeface="Corbel" charset="0"/>
              </a:rPr>
              <a:t>persona</a:t>
            </a:r>
            <a:endParaRPr lang="es-ES" sz="3200" dirty="0">
              <a:solidFill>
                <a:schemeClr val="accent1"/>
              </a:solidFill>
              <a:latin typeface="Corbel" charset="0"/>
            </a:endParaRPr>
          </a:p>
          <a:p>
            <a:pPr>
              <a:spcBef>
                <a:spcPts val="600"/>
              </a:spcBef>
            </a:pPr>
            <a:endParaRPr lang="es-ES" sz="3200" dirty="0">
              <a:solidFill>
                <a:schemeClr val="accent1"/>
              </a:solidFill>
              <a:latin typeface="Corbel" charset="0"/>
            </a:endParaRPr>
          </a:p>
          <a:p>
            <a:pPr>
              <a:spcBef>
                <a:spcPts val="600"/>
              </a:spcBef>
            </a:pPr>
            <a:endParaRPr lang="es-ES" sz="2800" dirty="0">
              <a:solidFill>
                <a:schemeClr val="accent1"/>
              </a:solidFill>
              <a:latin typeface="Corbel" charset="0"/>
            </a:endParaRPr>
          </a:p>
          <a:p>
            <a:endParaRPr lang="es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" b="8982"/>
          <a:stretch/>
        </p:blipFill>
        <p:spPr>
          <a:xfrm>
            <a:off x="1441149" y="2359077"/>
            <a:ext cx="2943814" cy="2075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3426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Persecución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509" y="476553"/>
            <a:ext cx="6583382" cy="5404704"/>
          </a:xfrm>
        </p:spPr>
        <p:txBody>
          <a:bodyPr>
            <a:noAutofit/>
          </a:bodyPr>
          <a:lstStyle/>
          <a:p>
            <a:r>
              <a:rPr lang="es-419" sz="3200" b="1" dirty="0" smtClean="0">
                <a:solidFill>
                  <a:schemeClr val="accent1"/>
                </a:solidFill>
              </a:rPr>
              <a:t>Esto </a:t>
            </a:r>
            <a:r>
              <a:rPr lang="es-419" sz="3200" b="1" dirty="0">
                <a:solidFill>
                  <a:schemeClr val="accent1"/>
                </a:solidFill>
              </a:rPr>
              <a:t>por </a:t>
            </a:r>
            <a:r>
              <a:rPr lang="es-419" sz="3200" b="1" dirty="0" smtClean="0">
                <a:solidFill>
                  <a:schemeClr val="accent1"/>
                </a:solidFill>
              </a:rPr>
              <a:t>sí </a:t>
            </a:r>
            <a:r>
              <a:rPr lang="es-419" sz="3200" b="1" dirty="0">
                <a:solidFill>
                  <a:schemeClr val="accent1"/>
                </a:solidFill>
              </a:rPr>
              <a:t>solo </a:t>
            </a:r>
            <a:r>
              <a:rPr lang="es-419" sz="3200" b="1" dirty="0" smtClean="0">
                <a:solidFill>
                  <a:schemeClr val="accent1"/>
                </a:solidFill>
              </a:rPr>
              <a:t>no constituye persecución</a:t>
            </a:r>
            <a:r>
              <a:rPr lang="es-419" sz="3200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s-ES" sz="3200" dirty="0" smtClean="0">
                <a:solidFill>
                  <a:schemeClr val="accent1"/>
                </a:solidFill>
              </a:rPr>
              <a:t> Amenazas anónimas</a:t>
            </a:r>
            <a:endParaRPr lang="es-ES" sz="3200" dirty="0">
              <a:solidFill>
                <a:schemeClr val="accent1"/>
              </a:solidFill>
            </a:endParaRPr>
          </a:p>
          <a:p>
            <a:pPr lvl="1"/>
            <a:r>
              <a:rPr lang="es-ES" sz="3200" dirty="0">
                <a:solidFill>
                  <a:schemeClr val="accent1"/>
                </a:solidFill>
              </a:rPr>
              <a:t>Daño a la propiedad personal </a:t>
            </a:r>
          </a:p>
          <a:p>
            <a:pPr lvl="1"/>
            <a:r>
              <a:rPr lang="es-ES" sz="3200" dirty="0" smtClean="0">
                <a:solidFill>
                  <a:schemeClr val="accent1"/>
                </a:solidFill>
              </a:rPr>
              <a:t>Acciones por </a:t>
            </a:r>
            <a:r>
              <a:rPr lang="es-ES" sz="3200" dirty="0">
                <a:solidFill>
                  <a:schemeClr val="accent1"/>
                </a:solidFill>
              </a:rPr>
              <a:t>las autoridades </a:t>
            </a:r>
            <a:r>
              <a:rPr lang="es-ES" sz="3200" dirty="0" smtClean="0">
                <a:solidFill>
                  <a:schemeClr val="accent1"/>
                </a:solidFill>
              </a:rPr>
              <a:t>tendiente a </a:t>
            </a:r>
            <a:r>
              <a:rPr lang="es-ES" sz="3200" dirty="0">
                <a:solidFill>
                  <a:schemeClr val="accent1"/>
                </a:solidFill>
              </a:rPr>
              <a:t>detenerlo por </a:t>
            </a:r>
            <a:r>
              <a:rPr lang="es-ES" sz="3200" dirty="0" smtClean="0">
                <a:solidFill>
                  <a:schemeClr val="accent1"/>
                </a:solidFill>
              </a:rPr>
              <a:t>causas </a:t>
            </a:r>
            <a:r>
              <a:rPr lang="es-ES" sz="3200" dirty="0">
                <a:solidFill>
                  <a:schemeClr val="accent1"/>
                </a:solidFill>
              </a:rPr>
              <a:t>legales.</a:t>
            </a:r>
          </a:p>
          <a:p>
            <a:pPr lvl="1"/>
            <a:r>
              <a:rPr lang="es-ES" sz="3200" dirty="0">
                <a:solidFill>
                  <a:schemeClr val="accent1"/>
                </a:solidFill>
              </a:rPr>
              <a:t>Pobreza generalizada </a:t>
            </a:r>
            <a:r>
              <a:rPr lang="es-ES" sz="3200" dirty="0" smtClean="0">
                <a:solidFill>
                  <a:schemeClr val="accent1"/>
                </a:solidFill>
              </a:rPr>
              <a:t>o </a:t>
            </a:r>
            <a:r>
              <a:rPr lang="es-ES" sz="3200" dirty="0" smtClean="0">
                <a:solidFill>
                  <a:srgbClr val="002060"/>
                </a:solidFill>
              </a:rPr>
              <a:t>una </a:t>
            </a:r>
            <a:r>
              <a:rPr lang="es-ES" sz="3200" dirty="0" smtClean="0">
                <a:solidFill>
                  <a:schemeClr val="accent1"/>
                </a:solidFill>
              </a:rPr>
              <a:t>situación </a:t>
            </a:r>
            <a:r>
              <a:rPr lang="es-ES" sz="3200" dirty="0">
                <a:solidFill>
                  <a:schemeClr val="accent1"/>
                </a:solidFill>
              </a:rPr>
              <a:t>económica desfavorable</a:t>
            </a:r>
            <a:r>
              <a:rPr lang="es-ES" sz="2800" dirty="0">
                <a:solidFill>
                  <a:schemeClr val="accent1"/>
                </a:solidFill>
              </a:rPr>
              <a:t>. </a:t>
            </a:r>
            <a:endParaRPr lang="es-ES" sz="2800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Image result for povert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6" y="2671947"/>
            <a:ext cx="3934253" cy="2621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57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Persecución </a:t>
            </a:r>
            <a:endParaRPr lang="es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s-ES" sz="3600" dirty="0">
                <a:solidFill>
                  <a:schemeClr val="accent1"/>
                </a:solidFill>
                <a:latin typeface="Corbel" charset="0"/>
              </a:rPr>
              <a:t>La persecución pasada sirve como prueba de una persecución en el futuro</a:t>
            </a:r>
            <a:r>
              <a:rPr lang="es-ES" sz="3600" dirty="0" smtClean="0">
                <a:solidFill>
                  <a:schemeClr val="accent1"/>
                </a:solidFill>
                <a:latin typeface="Corbel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" sz="3600" dirty="0" smtClean="0">
                <a:solidFill>
                  <a:schemeClr val="accent1"/>
                </a:solidFill>
                <a:latin typeface="Corbel" charset="0"/>
              </a:rPr>
              <a:t>La </a:t>
            </a:r>
            <a:r>
              <a:rPr lang="es-ES" sz="3600" dirty="0">
                <a:solidFill>
                  <a:schemeClr val="accent1"/>
                </a:solidFill>
                <a:latin typeface="Corbel" charset="0"/>
              </a:rPr>
              <a:t>persecución no necesariamente debe haber ocurrido en el </a:t>
            </a:r>
            <a:r>
              <a:rPr lang="es-ES" sz="3600" dirty="0" smtClean="0">
                <a:solidFill>
                  <a:srgbClr val="002060"/>
                </a:solidFill>
                <a:latin typeface="Corbel" charset="0"/>
              </a:rPr>
              <a:t>pasado. </a:t>
            </a:r>
            <a:r>
              <a:rPr lang="es-ES" sz="3600" dirty="0">
                <a:solidFill>
                  <a:srgbClr val="002060"/>
                </a:solidFill>
                <a:latin typeface="Corbel" charset="0"/>
              </a:rPr>
              <a:t>U</a:t>
            </a:r>
            <a:r>
              <a:rPr lang="es-ES" sz="3600" dirty="0" smtClean="0">
                <a:solidFill>
                  <a:srgbClr val="002060"/>
                </a:solidFill>
                <a:latin typeface="Corbel" charset="0"/>
              </a:rPr>
              <a:t>n </a:t>
            </a:r>
            <a:r>
              <a:rPr lang="es-ES" sz="3600" dirty="0">
                <a:solidFill>
                  <a:srgbClr val="002060"/>
                </a:solidFill>
                <a:latin typeface="Corbel" charset="0"/>
              </a:rPr>
              <a:t>temor bien fundado de persecución futura es suficiente aunque es más difícil de </a:t>
            </a:r>
            <a:r>
              <a:rPr lang="es-ES" sz="3600" dirty="0" smtClean="0">
                <a:solidFill>
                  <a:srgbClr val="002060"/>
                </a:solidFill>
                <a:latin typeface="Corbel" charset="0"/>
              </a:rPr>
              <a:t>comprobar.</a:t>
            </a:r>
            <a:endParaRPr lang="es-ES" sz="3600" dirty="0">
              <a:solidFill>
                <a:srgbClr val="002060"/>
              </a:solidFill>
              <a:latin typeface="Corbel" charset="0"/>
            </a:endParaRPr>
          </a:p>
          <a:p>
            <a:endParaRPr lang="es-US" dirty="0"/>
          </a:p>
        </p:txBody>
      </p:sp>
      <p:pic>
        <p:nvPicPr>
          <p:cNvPr id="7" name="Picture 21" descr="Image result for refugee vector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6" t="-448" r="224" b="68467"/>
          <a:stretch/>
        </p:blipFill>
        <p:spPr bwMode="auto">
          <a:xfrm>
            <a:off x="1194785" y="2549805"/>
            <a:ext cx="2968336" cy="169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87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42555"/>
            <a:ext cx="3833906" cy="4952492"/>
          </a:xfrm>
        </p:spPr>
        <p:txBody>
          <a:bodyPr/>
          <a:lstStyle/>
          <a:p>
            <a:r>
              <a:rPr lang="es-US" dirty="0" smtClean="0"/>
              <a:t>Persecución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156" y="732880"/>
            <a:ext cx="5347162" cy="4779290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rgbClr val="002060"/>
                </a:solidFill>
              </a:rPr>
              <a:t>El juez va mirar todo los daños y la frecuencia que los sufrió para ver si califica para el asilo.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12" y="2035845"/>
            <a:ext cx="3318387" cy="333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557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4800" dirty="0" smtClean="0"/>
              <a:t>Incapacidad por el </a:t>
            </a:r>
            <a:r>
              <a:rPr lang="es-US" sz="4800" dirty="0" smtClean="0">
                <a:solidFill>
                  <a:srgbClr val="002060"/>
                </a:solidFill>
              </a:rPr>
              <a:t>go</a:t>
            </a:r>
            <a:r>
              <a:rPr lang="es-US" sz="4800" dirty="0" smtClean="0"/>
              <a:t>bierno</a:t>
            </a:r>
            <a:endParaRPr lang="es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6" y="569066"/>
            <a:ext cx="5536277" cy="5655156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1"/>
                </a:solidFill>
              </a:rPr>
              <a:t>Para apli</a:t>
            </a:r>
            <a:r>
              <a:rPr lang="es-ES" sz="3600" dirty="0" smtClean="0">
                <a:solidFill>
                  <a:srgbClr val="002060"/>
                </a:solidFill>
              </a:rPr>
              <a:t>car </a:t>
            </a:r>
            <a:r>
              <a:rPr lang="es-ES" sz="3600" dirty="0">
                <a:solidFill>
                  <a:srgbClr val="002060"/>
                </a:solidFill>
              </a:rPr>
              <a:t>para el </a:t>
            </a:r>
            <a:r>
              <a:rPr lang="es-ES" sz="3600" dirty="0" smtClean="0">
                <a:solidFill>
                  <a:srgbClr val="002060"/>
                </a:solidFill>
              </a:rPr>
              <a:t>asilo </a:t>
            </a:r>
            <a:r>
              <a:rPr lang="es-ES" sz="3600" dirty="0">
                <a:solidFill>
                  <a:srgbClr val="002060"/>
                </a:solidFill>
              </a:rPr>
              <a:t>la persecución debe provenir del</a:t>
            </a:r>
            <a:endParaRPr lang="es-ES" sz="3600" b="1" dirty="0">
              <a:solidFill>
                <a:srgbClr val="002060"/>
              </a:solidFill>
            </a:endParaRPr>
          </a:p>
          <a:p>
            <a:pPr lvl="1"/>
            <a:r>
              <a:rPr lang="es-ES" sz="3600" dirty="0">
                <a:solidFill>
                  <a:srgbClr val="002060"/>
                </a:solidFill>
              </a:rPr>
              <a:t>g</a:t>
            </a:r>
            <a:r>
              <a:rPr lang="es-ES" sz="3600" dirty="0" smtClean="0">
                <a:solidFill>
                  <a:srgbClr val="002060"/>
                </a:solidFill>
              </a:rPr>
              <a:t>obierno</a:t>
            </a:r>
            <a:r>
              <a:rPr lang="es-ES" sz="3600" dirty="0" smtClean="0">
                <a:solidFill>
                  <a:schemeClr val="accent1"/>
                </a:solidFill>
              </a:rPr>
              <a:t>: policía, militar, maestro, o cualquier oficial que le haga daño en su capacidad oficial</a:t>
            </a:r>
            <a:endParaRPr lang="es-ES" sz="3600" dirty="0">
              <a:solidFill>
                <a:schemeClr val="accent1"/>
              </a:solidFill>
            </a:endParaRPr>
          </a:p>
          <a:p>
            <a:endParaRPr lang="es-US" dirty="0"/>
          </a:p>
        </p:txBody>
      </p:sp>
      <p:pic>
        <p:nvPicPr>
          <p:cNvPr id="5" name="Picture 2" descr="Image result for military hondur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0" y="3035924"/>
            <a:ext cx="4048125" cy="2876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43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4800" dirty="0" smtClean="0"/>
              <a:t>Incapacidad por el </a:t>
            </a:r>
            <a:r>
              <a:rPr lang="es-US" sz="4800" dirty="0" smtClean="0">
                <a:solidFill>
                  <a:srgbClr val="002060"/>
                </a:solidFill>
              </a:rPr>
              <a:t>g</a:t>
            </a:r>
            <a:r>
              <a:rPr lang="es-US" sz="4800" dirty="0" smtClean="0"/>
              <a:t>obierno</a:t>
            </a:r>
            <a:endParaRPr lang="es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sz="3600" dirty="0" smtClean="0">
                <a:solidFill>
                  <a:schemeClr val="accent1"/>
                </a:solidFill>
              </a:rPr>
              <a:t>Personas </a:t>
            </a:r>
            <a:r>
              <a:rPr lang="es-ES" sz="3600" dirty="0">
                <a:solidFill>
                  <a:schemeClr val="accent1"/>
                </a:solidFill>
              </a:rPr>
              <a:t>que el gobierno no </a:t>
            </a:r>
            <a:r>
              <a:rPr lang="es-ES" sz="3600" dirty="0" smtClean="0">
                <a:solidFill>
                  <a:schemeClr val="accent1"/>
                </a:solidFill>
              </a:rPr>
              <a:t>puede o no quiere </a:t>
            </a:r>
            <a:r>
              <a:rPr lang="es-ES" sz="3600" dirty="0">
                <a:solidFill>
                  <a:schemeClr val="accent1"/>
                </a:solidFill>
              </a:rPr>
              <a:t>controlar como: </a:t>
            </a:r>
          </a:p>
          <a:p>
            <a:pPr lvl="2"/>
            <a:r>
              <a:rPr lang="es-ES" sz="3600" dirty="0">
                <a:solidFill>
                  <a:schemeClr val="accent1"/>
                </a:solidFill>
                <a:latin typeface="Corbel" charset="0"/>
              </a:rPr>
              <a:t>Grupos para-militares</a:t>
            </a:r>
          </a:p>
          <a:p>
            <a:pPr lvl="2"/>
            <a:r>
              <a:rPr lang="es-ES" sz="3600" dirty="0" smtClean="0">
                <a:solidFill>
                  <a:schemeClr val="accent1"/>
                </a:solidFill>
                <a:latin typeface="Corbel" charset="0"/>
              </a:rPr>
              <a:t>Pandillas</a:t>
            </a:r>
            <a:endParaRPr lang="es-ES" sz="3600" dirty="0">
              <a:solidFill>
                <a:schemeClr val="accent1"/>
              </a:solidFill>
              <a:latin typeface="Corbel" charset="0"/>
            </a:endParaRPr>
          </a:p>
          <a:p>
            <a:pPr lvl="2"/>
            <a:r>
              <a:rPr lang="es-ES" sz="3600" dirty="0" smtClean="0">
                <a:solidFill>
                  <a:schemeClr val="accent1"/>
                </a:solidFill>
                <a:latin typeface="Corbel" charset="0"/>
              </a:rPr>
              <a:t>Narcotraficantes</a:t>
            </a:r>
            <a:endParaRPr lang="es-ES" sz="3600" dirty="0">
              <a:solidFill>
                <a:schemeClr val="accent1"/>
              </a:solidFill>
              <a:latin typeface="Corbel" charset="0"/>
            </a:endParaRPr>
          </a:p>
          <a:p>
            <a:pPr lvl="2"/>
            <a:r>
              <a:rPr lang="es-ES" sz="3600" dirty="0" smtClean="0">
                <a:solidFill>
                  <a:srgbClr val="002060"/>
                </a:solidFill>
                <a:latin typeface="Corbel" charset="0"/>
              </a:rPr>
              <a:t>Perpetradores de la violencia doméstica</a:t>
            </a:r>
            <a:endParaRPr lang="es-ES" sz="3600" dirty="0">
              <a:solidFill>
                <a:srgbClr val="002060"/>
              </a:solidFill>
              <a:latin typeface="Corbel" charset="0"/>
            </a:endParaRPr>
          </a:p>
          <a:p>
            <a:endParaRPr lang="es-US" dirty="0"/>
          </a:p>
        </p:txBody>
      </p:sp>
      <p:pic>
        <p:nvPicPr>
          <p:cNvPr id="5" name="Picture 2" descr="Image result for gang  el salvad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98039"/>
            <a:ext cx="4055505" cy="250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85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4800" dirty="0" smtClean="0"/>
              <a:t>Incapacidad por el </a:t>
            </a:r>
            <a:r>
              <a:rPr lang="es-US" sz="4800" dirty="0" smtClean="0">
                <a:solidFill>
                  <a:srgbClr val="002060"/>
                </a:solidFill>
              </a:rPr>
              <a:t>g</a:t>
            </a:r>
            <a:r>
              <a:rPr lang="es-US" sz="4800" dirty="0" smtClean="0"/>
              <a:t>obierno</a:t>
            </a:r>
            <a:endParaRPr lang="es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341918" cy="5499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>
                <a:solidFill>
                  <a:schemeClr val="accent1"/>
                </a:solidFill>
              </a:rPr>
              <a:t>Tiene </a:t>
            </a:r>
            <a:r>
              <a:rPr lang="es-ES" sz="2800" dirty="0">
                <a:solidFill>
                  <a:schemeClr val="accent1"/>
                </a:solidFill>
              </a:rPr>
              <a:t>que </a:t>
            </a:r>
            <a:r>
              <a:rPr lang="es-ES" sz="2800" dirty="0" smtClean="0">
                <a:solidFill>
                  <a:schemeClr val="accent1"/>
                </a:solidFill>
              </a:rPr>
              <a:t>demostrar que:</a:t>
            </a:r>
          </a:p>
          <a:p>
            <a:pPr lvl="1"/>
            <a:r>
              <a:rPr lang="es-ES" sz="2800" dirty="0" smtClean="0">
                <a:solidFill>
                  <a:srgbClr val="002060"/>
                </a:solidFill>
              </a:rPr>
              <a:t>Reportó el abuso a la policía pero no hicieron nada</a:t>
            </a:r>
          </a:p>
          <a:p>
            <a:pPr lvl="1"/>
            <a:r>
              <a:rPr lang="es-ES" sz="2800" dirty="0" smtClean="0">
                <a:solidFill>
                  <a:srgbClr val="002060"/>
                </a:solidFill>
              </a:rPr>
              <a:t>Si no lo reportó fue porque: </a:t>
            </a:r>
            <a:endParaRPr lang="es-ES" sz="2800" dirty="0">
              <a:solidFill>
                <a:srgbClr val="002060"/>
              </a:solidFill>
            </a:endParaRPr>
          </a:p>
          <a:p>
            <a:pPr marL="1316736" lvl="2" indent="-457200">
              <a:buFont typeface="+mj-lt"/>
              <a:buAutoNum type="arabicPeriod"/>
            </a:pPr>
            <a:r>
              <a:rPr lang="es-ES" sz="2800" dirty="0" smtClean="0">
                <a:solidFill>
                  <a:srgbClr val="002060"/>
                </a:solidFill>
              </a:rPr>
              <a:t>Los autoridades </a:t>
            </a:r>
            <a:r>
              <a:rPr lang="es-ES" sz="2800" dirty="0">
                <a:solidFill>
                  <a:srgbClr val="002060"/>
                </a:solidFill>
              </a:rPr>
              <a:t>no </a:t>
            </a:r>
            <a:r>
              <a:rPr lang="es-ES" sz="2800" dirty="0" smtClean="0">
                <a:solidFill>
                  <a:srgbClr val="002060"/>
                </a:solidFill>
              </a:rPr>
              <a:t>harían </a:t>
            </a:r>
            <a:r>
              <a:rPr lang="es-ES" sz="2800" dirty="0">
                <a:solidFill>
                  <a:srgbClr val="002060"/>
                </a:solidFill>
              </a:rPr>
              <a:t>nada </a:t>
            </a:r>
            <a:r>
              <a:rPr lang="es-ES" sz="2800" dirty="0" smtClean="0">
                <a:solidFill>
                  <a:srgbClr val="002060"/>
                </a:solidFill>
              </a:rPr>
              <a:t>para protegerla</a:t>
            </a:r>
            <a:r>
              <a:rPr lang="es-ES" sz="2800" dirty="0">
                <a:solidFill>
                  <a:srgbClr val="002060"/>
                </a:solidFill>
              </a:rPr>
              <a:t>, y / o </a:t>
            </a:r>
          </a:p>
          <a:p>
            <a:pPr marL="1316736" lvl="2" indent="-457200">
              <a:buFont typeface="+mj-lt"/>
              <a:buAutoNum type="arabicPeriod"/>
            </a:pPr>
            <a:r>
              <a:rPr lang="es-ES" sz="2800" dirty="0" smtClean="0">
                <a:solidFill>
                  <a:srgbClr val="002060"/>
                </a:solidFill>
              </a:rPr>
              <a:t>Sería </a:t>
            </a:r>
            <a:r>
              <a:rPr lang="es-US" sz="2800" dirty="0">
                <a:solidFill>
                  <a:srgbClr val="002060"/>
                </a:solidFill>
              </a:rPr>
              <a:t>p</a:t>
            </a:r>
            <a:r>
              <a:rPr lang="es-US" sz="2800" dirty="0" smtClean="0">
                <a:solidFill>
                  <a:srgbClr val="002060"/>
                </a:solidFill>
              </a:rPr>
              <a:t>eligroso porque su abusador lo lastimaría </a:t>
            </a:r>
            <a:r>
              <a:rPr lang="es-US" sz="2800" dirty="0" smtClean="0">
                <a:solidFill>
                  <a:schemeClr val="accent1"/>
                </a:solidFill>
              </a:rPr>
              <a:t>en retaliación, o las autoridades le lastimarían por denunciar. </a:t>
            </a:r>
          </a:p>
          <a:p>
            <a:endParaRPr lang="es-US" dirty="0"/>
          </a:p>
          <a:p>
            <a:pPr lvl="1"/>
            <a:endParaRPr lang="es-ES" dirty="0" smtClean="0">
              <a:solidFill>
                <a:schemeClr val="accent1"/>
              </a:solidFill>
            </a:endParaRPr>
          </a:p>
          <a:p>
            <a:pPr lvl="2"/>
            <a:endParaRPr lang="es-ES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accent1"/>
              </a:solidFill>
              <a:latin typeface="Corbel" charset="0"/>
            </a:endParaRPr>
          </a:p>
        </p:txBody>
      </p:sp>
      <p:pic>
        <p:nvPicPr>
          <p:cNvPr id="2050" name="Picture 2" descr="Image result for police report vect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56" y="2893435"/>
            <a:ext cx="2954193" cy="2954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11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4800" dirty="0" smtClean="0"/>
              <a:t>“</a:t>
            </a:r>
            <a:r>
              <a:rPr lang="es-US" sz="4400" dirty="0" smtClean="0">
                <a:solidFill>
                  <a:srgbClr val="002060"/>
                </a:solidFill>
              </a:rPr>
              <a:t>A causa </a:t>
            </a:r>
            <a:r>
              <a:rPr lang="es-US" sz="4400" dirty="0">
                <a:solidFill>
                  <a:srgbClr val="002060"/>
                </a:solidFill>
              </a:rPr>
              <a:t>d</a:t>
            </a:r>
            <a:r>
              <a:rPr lang="es-US" sz="4400" dirty="0" smtClean="0">
                <a:solidFill>
                  <a:srgbClr val="002060"/>
                </a:solidFill>
              </a:rPr>
              <a:t>e”</a:t>
            </a:r>
            <a:br>
              <a:rPr lang="es-US" sz="4400" dirty="0" smtClean="0">
                <a:solidFill>
                  <a:srgbClr val="002060"/>
                </a:solidFill>
              </a:rPr>
            </a:br>
            <a:r>
              <a:rPr lang="es-US" sz="4400" dirty="0">
                <a:solidFill>
                  <a:srgbClr val="002060"/>
                </a:solidFill>
              </a:rPr>
              <a:t>c</a:t>
            </a:r>
            <a:r>
              <a:rPr lang="es-US" sz="4400" dirty="0" smtClean="0">
                <a:solidFill>
                  <a:srgbClr val="002060"/>
                </a:solidFill>
              </a:rPr>
              <a:t>ategorías protegidas</a:t>
            </a:r>
            <a:endParaRPr lang="es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5"/>
            <a:ext cx="6248398" cy="5997989"/>
          </a:xfrm>
        </p:spPr>
        <p:txBody>
          <a:bodyPr>
            <a:normAutofit/>
          </a:bodyPr>
          <a:lstStyle/>
          <a:p>
            <a:r>
              <a:rPr lang="es-419" sz="3600" dirty="0" smtClean="0">
                <a:solidFill>
                  <a:schemeClr val="accent1"/>
                </a:solidFill>
                <a:latin typeface="Corbel" charset="0"/>
              </a:rPr>
              <a:t>Las categorías protegidas bajo la ley de </a:t>
            </a:r>
            <a:r>
              <a:rPr lang="es-419" sz="3600" dirty="0" smtClean="0">
                <a:solidFill>
                  <a:srgbClr val="002060"/>
                </a:solidFill>
                <a:latin typeface="Corbel" charset="0"/>
              </a:rPr>
              <a:t>as</a:t>
            </a:r>
            <a:r>
              <a:rPr lang="es-419" sz="3600" dirty="0" smtClean="0">
                <a:solidFill>
                  <a:schemeClr val="accent1"/>
                </a:solidFill>
                <a:latin typeface="Corbel" charset="0"/>
              </a:rPr>
              <a:t>ilo son:</a:t>
            </a:r>
            <a:endParaRPr lang="es-419" sz="3600" dirty="0" smtClean="0">
              <a:solidFill>
                <a:schemeClr val="accent1"/>
              </a:solidFill>
            </a:endParaRPr>
          </a:p>
          <a:p>
            <a:pPr lvl="1"/>
            <a:r>
              <a:rPr lang="es-419" sz="3600" dirty="0" smtClean="0">
                <a:solidFill>
                  <a:schemeClr val="accent1"/>
                </a:solidFill>
                <a:latin typeface="Corbel" charset="0"/>
              </a:rPr>
              <a:t>Raza</a:t>
            </a:r>
          </a:p>
          <a:p>
            <a:pPr lvl="1"/>
            <a:r>
              <a:rPr lang="es-419" sz="3600" dirty="0" smtClean="0">
                <a:solidFill>
                  <a:schemeClr val="accent1"/>
                </a:solidFill>
                <a:latin typeface="Corbel" charset="0"/>
              </a:rPr>
              <a:t>Nacionalidad </a:t>
            </a:r>
          </a:p>
          <a:p>
            <a:pPr lvl="1"/>
            <a:r>
              <a:rPr lang="es-419" sz="3600" dirty="0" smtClean="0">
                <a:solidFill>
                  <a:schemeClr val="accent1"/>
                </a:solidFill>
                <a:latin typeface="Corbel" charset="0"/>
              </a:rPr>
              <a:t>Religión </a:t>
            </a:r>
          </a:p>
          <a:p>
            <a:pPr lvl="1"/>
            <a:r>
              <a:rPr lang="es-419" sz="3600" dirty="0" smtClean="0">
                <a:solidFill>
                  <a:schemeClr val="accent1"/>
                </a:solidFill>
                <a:latin typeface="Corbel" charset="0"/>
              </a:rPr>
              <a:t>Opinión política </a:t>
            </a:r>
          </a:p>
          <a:p>
            <a:pPr lvl="1"/>
            <a:r>
              <a:rPr lang="es-419" sz="3600" dirty="0" smtClean="0">
                <a:solidFill>
                  <a:schemeClr val="accent1"/>
                </a:solidFill>
                <a:latin typeface="Corbel" charset="0"/>
              </a:rPr>
              <a:t>Pertenencia a un grupo social particular</a:t>
            </a:r>
          </a:p>
          <a:p>
            <a:pPr marL="0" indent="0">
              <a:buNone/>
            </a:pPr>
            <a:endParaRPr lang="es-US" dirty="0"/>
          </a:p>
        </p:txBody>
      </p:sp>
      <p:pic>
        <p:nvPicPr>
          <p:cNvPr id="5" name="Picture 2" descr="Image result for refuge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6" t="1" r="8280" b="-542"/>
          <a:stretch/>
        </p:blipFill>
        <p:spPr bwMode="auto">
          <a:xfrm>
            <a:off x="762000" y="3310045"/>
            <a:ext cx="3860871" cy="220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3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4400" dirty="0" smtClean="0">
                <a:solidFill>
                  <a:srgbClr val="002060"/>
                </a:solidFill>
              </a:rPr>
              <a:t>“A causa de” categorías </a:t>
            </a:r>
            <a:r>
              <a:rPr lang="es-US" sz="4400" dirty="0">
                <a:solidFill>
                  <a:srgbClr val="002060"/>
                </a:solidFill>
              </a:rPr>
              <a:t>p</a:t>
            </a:r>
            <a:r>
              <a:rPr lang="es-US" sz="4400" dirty="0" smtClean="0">
                <a:solidFill>
                  <a:srgbClr val="002060"/>
                </a:solidFill>
              </a:rPr>
              <a:t>rotegidas</a:t>
            </a:r>
            <a:endParaRPr lang="es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sz="3600" dirty="0">
                <a:solidFill>
                  <a:schemeClr val="accent1"/>
                </a:solidFill>
                <a:latin typeface="Corbel" charset="0"/>
              </a:rPr>
              <a:t>Usted debe demostrar por lo menos que una de estas </a:t>
            </a:r>
            <a:r>
              <a:rPr lang="es-419" sz="3600" dirty="0" smtClean="0">
                <a:solidFill>
                  <a:srgbClr val="002060"/>
                </a:solidFill>
                <a:latin typeface="Corbel" charset="0"/>
              </a:rPr>
              <a:t>cinco</a:t>
            </a:r>
            <a:r>
              <a:rPr lang="es-419" sz="3600" dirty="0" smtClean="0">
                <a:solidFill>
                  <a:schemeClr val="accent1"/>
                </a:solidFill>
                <a:latin typeface="Corbel" charset="0"/>
              </a:rPr>
              <a:t> </a:t>
            </a:r>
            <a:r>
              <a:rPr lang="es-419" sz="3600" dirty="0">
                <a:solidFill>
                  <a:schemeClr val="accent1"/>
                </a:solidFill>
                <a:latin typeface="Corbel" charset="0"/>
              </a:rPr>
              <a:t>razones fue la "razón principal" sin la cual no </a:t>
            </a:r>
            <a:r>
              <a:rPr lang="es-419" sz="3600" dirty="0" smtClean="0">
                <a:solidFill>
                  <a:schemeClr val="accent1"/>
                </a:solidFill>
                <a:latin typeface="Corbel" charset="0"/>
              </a:rPr>
              <a:t>habría sido perseguido</a:t>
            </a:r>
            <a:endParaRPr lang="es-419" sz="3600" dirty="0">
              <a:solidFill>
                <a:schemeClr val="accent1"/>
              </a:solidFill>
              <a:latin typeface="Corbel" charset="0"/>
            </a:endParaRPr>
          </a:p>
          <a:p>
            <a:r>
              <a:rPr lang="es-419" sz="3600" dirty="0" smtClean="0">
                <a:solidFill>
                  <a:schemeClr val="accent1"/>
                </a:solidFill>
                <a:latin typeface="Corbel" charset="0"/>
              </a:rPr>
              <a:t>Sin el “nexo”, no existe un caso de asilo</a:t>
            </a:r>
            <a:endParaRPr lang="es-US" sz="2400" dirty="0">
              <a:solidFill>
                <a:schemeClr val="accent1"/>
              </a:solidFill>
            </a:endParaRPr>
          </a:p>
        </p:txBody>
      </p:sp>
      <p:pic>
        <p:nvPicPr>
          <p:cNvPr id="5" name="Picture 2" descr="Image result for refuge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6" t="1" r="8280" b="-542"/>
          <a:stretch/>
        </p:blipFill>
        <p:spPr bwMode="auto">
          <a:xfrm>
            <a:off x="762000" y="3310045"/>
            <a:ext cx="3860871" cy="220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6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9678"/>
            <a:ext cx="3833906" cy="4952492"/>
          </a:xfrm>
        </p:spPr>
        <p:txBody>
          <a:bodyPr/>
          <a:lstStyle/>
          <a:p>
            <a:r>
              <a:rPr lang="en-US" dirty="0"/>
              <a:t>Derechos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1960" y="559678"/>
            <a:ext cx="6876829" cy="5110530"/>
          </a:xfrm>
        </p:spPr>
        <p:txBody>
          <a:bodyPr>
            <a:noAutofit/>
          </a:bodyPr>
          <a:lstStyle/>
          <a:p>
            <a:r>
              <a:rPr lang="es-US" sz="2800" b="1" dirty="0" smtClean="0">
                <a:solidFill>
                  <a:schemeClr val="accent1"/>
                </a:solidFill>
              </a:rPr>
              <a:t>Si usted enfrenta un proceso de deportación</a:t>
            </a:r>
            <a:r>
              <a:rPr lang="es-US" sz="2800" b="1" dirty="0" smtClean="0">
                <a:solidFill>
                  <a:srgbClr val="002060"/>
                </a:solidFill>
              </a:rPr>
              <a:t>,</a:t>
            </a:r>
            <a:r>
              <a:rPr lang="es-US" sz="2800" b="1" dirty="0" smtClean="0">
                <a:solidFill>
                  <a:schemeClr val="accent1"/>
                </a:solidFill>
              </a:rPr>
              <a:t> usted tiene los siguientes derechos:</a:t>
            </a:r>
          </a:p>
          <a:p>
            <a:pPr lvl="1"/>
            <a:r>
              <a:rPr lang="es-US" sz="2800" dirty="0" smtClean="0">
                <a:solidFill>
                  <a:schemeClr val="accent1"/>
                </a:solidFill>
              </a:rPr>
              <a:t>A contratar un abogado con sus propios recursos </a:t>
            </a:r>
          </a:p>
          <a:p>
            <a:pPr lvl="1"/>
            <a:r>
              <a:rPr lang="es-ES" sz="2800" dirty="0" smtClean="0">
                <a:solidFill>
                  <a:schemeClr val="accent1"/>
                </a:solidFill>
              </a:rPr>
              <a:t>Si no puede encontrar un abogado, usted </a:t>
            </a:r>
            <a:r>
              <a:rPr lang="es-ES" sz="2800" dirty="0">
                <a:solidFill>
                  <a:schemeClr val="accent1"/>
                </a:solidFill>
              </a:rPr>
              <a:t>tiene el derecho de defenderse en </a:t>
            </a:r>
            <a:r>
              <a:rPr lang="es-ES" sz="2800" dirty="0" smtClean="0">
                <a:solidFill>
                  <a:srgbClr val="002060"/>
                </a:solidFill>
              </a:rPr>
              <a:t>la </a:t>
            </a:r>
            <a:r>
              <a:rPr lang="es-ES" sz="2800" dirty="0" smtClean="0">
                <a:solidFill>
                  <a:schemeClr val="accent1"/>
                </a:solidFill>
              </a:rPr>
              <a:t>corte </a:t>
            </a:r>
          </a:p>
          <a:p>
            <a:pPr lvl="1"/>
            <a:r>
              <a:rPr lang="es-US" sz="2800" dirty="0" smtClean="0">
                <a:solidFill>
                  <a:schemeClr val="accent1"/>
                </a:solidFill>
              </a:rPr>
              <a:t>Al debido proceso: notificación y juicio justo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8292" y="2285183"/>
            <a:ext cx="2725614" cy="25592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2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 smtClean="0"/>
              <a:t>Categorías protegidas </a:t>
            </a:r>
            <a:endParaRPr lang="es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37695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4400" dirty="0" smtClean="0"/>
              <a:t>Raza o </a:t>
            </a:r>
            <a:r>
              <a:rPr lang="es-US" sz="4400" dirty="0" smtClean="0">
                <a:solidFill>
                  <a:srgbClr val="002060"/>
                </a:solidFill>
              </a:rPr>
              <a:t>nac</a:t>
            </a:r>
            <a:r>
              <a:rPr lang="es-US" sz="4400" dirty="0" smtClean="0"/>
              <a:t>ionalidad</a:t>
            </a:r>
            <a:endParaRPr lang="es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sz="3200" dirty="0" smtClean="0">
                <a:solidFill>
                  <a:schemeClr val="accent1"/>
                </a:solidFill>
                <a:latin typeface="Corbel" charset="0"/>
              </a:rPr>
              <a:t>La persecución puede estar motivada por su raza, nacionalidad, o por ser parte de un grupo étnico, como ser parte de una comunidad indígena</a:t>
            </a:r>
          </a:p>
          <a:p>
            <a:r>
              <a:rPr lang="es-419" sz="3200" dirty="0" smtClean="0">
                <a:solidFill>
                  <a:schemeClr val="accent1"/>
                </a:solidFill>
                <a:latin typeface="Corbel" charset="0"/>
              </a:rPr>
              <a:t>Por ejemplo, si alguien intentó </a:t>
            </a:r>
            <a:r>
              <a:rPr lang="es-419" sz="3200" dirty="0" smtClean="0">
                <a:solidFill>
                  <a:srgbClr val="002060"/>
                </a:solidFill>
                <a:latin typeface="Corbel" charset="0"/>
              </a:rPr>
              <a:t>quitarle su </a:t>
            </a:r>
            <a:r>
              <a:rPr lang="es-419" sz="3200" dirty="0" smtClean="0">
                <a:solidFill>
                  <a:schemeClr val="accent1"/>
                </a:solidFill>
                <a:latin typeface="Corbel" charset="0"/>
              </a:rPr>
              <a:t>tierra a la fuerza por ser indígena</a:t>
            </a:r>
          </a:p>
          <a:p>
            <a:endParaRPr lang="es-US" dirty="0"/>
          </a:p>
        </p:txBody>
      </p:sp>
      <p:pic>
        <p:nvPicPr>
          <p:cNvPr id="7170" name="Picture 2" descr="Image result for indigen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70" y="2656941"/>
            <a:ext cx="3602336" cy="240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92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Religión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sz="2800" dirty="0" smtClean="0">
                <a:solidFill>
                  <a:schemeClr val="accent1"/>
                </a:solidFill>
                <a:latin typeface="Corbel" charset="0"/>
              </a:rPr>
              <a:t>La persecución por causa de religión puede incluir:</a:t>
            </a:r>
            <a:endParaRPr lang="es-US" sz="2800" dirty="0">
              <a:solidFill>
                <a:schemeClr val="accent1"/>
              </a:solidFill>
              <a:latin typeface="Corbel" charset="0"/>
            </a:endParaRPr>
          </a:p>
          <a:p>
            <a:pPr lvl="1"/>
            <a:r>
              <a:rPr lang="es-US" sz="2800" dirty="0" smtClean="0">
                <a:solidFill>
                  <a:schemeClr val="accent1"/>
                </a:solidFill>
                <a:latin typeface="Corbel" charset="0"/>
              </a:rPr>
              <a:t>Prohibición de ser miembro de una congregación religiosa o de </a:t>
            </a:r>
            <a:r>
              <a:rPr lang="es-US" sz="2800" dirty="0" smtClean="0">
                <a:solidFill>
                  <a:srgbClr val="002060"/>
                </a:solidFill>
                <a:latin typeface="Corbel" charset="0"/>
              </a:rPr>
              <a:t>participar en adoración</a:t>
            </a:r>
            <a:r>
              <a:rPr lang="es-US" sz="2800" dirty="0" smtClean="0">
                <a:solidFill>
                  <a:schemeClr val="accent1"/>
                </a:solidFill>
                <a:latin typeface="Corbel" charset="0"/>
              </a:rPr>
              <a:t>, sean públicos o privados, o de recibir o proporcionar instrucción religiosa</a:t>
            </a:r>
          </a:p>
          <a:p>
            <a:pPr lvl="1"/>
            <a:r>
              <a:rPr lang="es-US" sz="2800" dirty="0" smtClean="0">
                <a:solidFill>
                  <a:schemeClr val="accent1"/>
                </a:solidFill>
                <a:latin typeface="Corbel" charset="0"/>
              </a:rPr>
              <a:t>Medidas graves de discriminación impuestas a personas por practicar su religión o pertenecer a una comunidad religiosa determinada </a:t>
            </a:r>
          </a:p>
          <a:p>
            <a:pPr marL="0" indent="0">
              <a:buNone/>
            </a:pPr>
            <a:endParaRPr lang="es-US" dirty="0"/>
          </a:p>
        </p:txBody>
      </p:sp>
      <p:pic>
        <p:nvPicPr>
          <p:cNvPr id="8194" name="Picture 2" descr="Image result for religion vector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" b="4348"/>
          <a:stretch/>
        </p:blipFill>
        <p:spPr bwMode="auto">
          <a:xfrm>
            <a:off x="1091045" y="2123548"/>
            <a:ext cx="3480956" cy="3352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38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Opinión </a:t>
            </a:r>
            <a:r>
              <a:rPr lang="es-US" dirty="0" smtClean="0">
                <a:solidFill>
                  <a:srgbClr val="002060"/>
                </a:solidFill>
              </a:rPr>
              <a:t>p</a:t>
            </a:r>
            <a:r>
              <a:rPr lang="es-US" dirty="0" smtClean="0"/>
              <a:t>olítica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sz="3200" dirty="0" smtClean="0">
                <a:solidFill>
                  <a:schemeClr val="accent1"/>
                </a:solidFill>
                <a:latin typeface="Corbel" charset="0"/>
              </a:rPr>
              <a:t>Debe demostrar que usted tiene (o sus perseguidores piensan que usted tiene) una determinada opinión política</a:t>
            </a:r>
          </a:p>
          <a:p>
            <a:r>
              <a:rPr lang="es-US" sz="3200" dirty="0" smtClean="0">
                <a:solidFill>
                  <a:schemeClr val="accent1"/>
                </a:solidFill>
                <a:latin typeface="Corbel" charset="0"/>
              </a:rPr>
              <a:t>Además deberá demostrar que fue víctima de persecución (o va serlo) por causa de su opinión política </a:t>
            </a:r>
          </a:p>
          <a:p>
            <a:pPr marL="0" indent="0">
              <a:buNone/>
            </a:pPr>
            <a:endParaRPr lang="es-US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Image result for protesta vect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58" y="2734871"/>
            <a:ext cx="3111789" cy="29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73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Pertenencia a </a:t>
            </a:r>
            <a:r>
              <a:rPr lang="es-US" dirty="0" smtClean="0">
                <a:solidFill>
                  <a:srgbClr val="002060"/>
                </a:solidFill>
              </a:rPr>
              <a:t>un </a:t>
            </a:r>
            <a:r>
              <a:rPr lang="es-US" dirty="0">
                <a:solidFill>
                  <a:srgbClr val="002060"/>
                </a:solidFill>
              </a:rPr>
              <a:t>g</a:t>
            </a:r>
            <a:r>
              <a:rPr lang="es-US" dirty="0" smtClean="0">
                <a:solidFill>
                  <a:srgbClr val="002060"/>
                </a:solidFill>
              </a:rPr>
              <a:t>rupo social </a:t>
            </a:r>
            <a:r>
              <a:rPr lang="es-US" dirty="0">
                <a:solidFill>
                  <a:srgbClr val="002060"/>
                </a:solidFill>
              </a:rPr>
              <a:t>p</a:t>
            </a:r>
            <a:r>
              <a:rPr lang="es-US" dirty="0" smtClean="0">
                <a:solidFill>
                  <a:srgbClr val="002060"/>
                </a:solidFill>
              </a:rPr>
              <a:t>articular</a:t>
            </a:r>
            <a:endParaRPr lang="es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sz="3200" dirty="0" smtClean="0">
                <a:solidFill>
                  <a:schemeClr val="accent1"/>
                </a:solidFill>
                <a:latin typeface="Corbel" charset="0"/>
              </a:rPr>
              <a:t>Un grupo social particular es un grupo que:</a:t>
            </a:r>
          </a:p>
          <a:p>
            <a:pPr lvl="1"/>
            <a:r>
              <a:rPr lang="es-US" sz="3200" dirty="0" smtClean="0">
                <a:solidFill>
                  <a:schemeClr val="accent1"/>
                </a:solidFill>
                <a:latin typeface="Corbel" charset="0"/>
              </a:rPr>
              <a:t> Esta compuesto de miembros que comparten una característica común que no pueden cambiar </a:t>
            </a:r>
          </a:p>
          <a:p>
            <a:pPr lvl="1"/>
            <a:r>
              <a:rPr lang="es-US" sz="3200" dirty="0" smtClean="0">
                <a:solidFill>
                  <a:schemeClr val="accent1"/>
                </a:solidFill>
                <a:latin typeface="Corbel" charset="0"/>
              </a:rPr>
              <a:t>Definido particularmente</a:t>
            </a:r>
          </a:p>
          <a:p>
            <a:pPr lvl="1"/>
            <a:r>
              <a:rPr lang="es-US" sz="3200" dirty="0" smtClean="0">
                <a:solidFill>
                  <a:schemeClr val="accent1"/>
                </a:solidFill>
                <a:latin typeface="Corbel" charset="0"/>
              </a:rPr>
              <a:t>Que es distinta en la comunidad a la que pertenece </a:t>
            </a:r>
          </a:p>
          <a:p>
            <a:endParaRPr lang="es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52" y="3751263"/>
            <a:ext cx="2784077" cy="2227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3129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Pertenencia a un</a:t>
            </a:r>
            <a:r>
              <a:rPr lang="es-US" dirty="0" smtClean="0">
                <a:solidFill>
                  <a:srgbClr val="002060"/>
                </a:solidFill>
              </a:rPr>
              <a:t> </a:t>
            </a:r>
            <a:r>
              <a:rPr lang="es-US" dirty="0">
                <a:solidFill>
                  <a:srgbClr val="002060"/>
                </a:solidFill>
              </a:rPr>
              <a:t>g</a:t>
            </a:r>
            <a:r>
              <a:rPr lang="es-US" dirty="0" smtClean="0">
                <a:solidFill>
                  <a:srgbClr val="002060"/>
                </a:solidFill>
              </a:rPr>
              <a:t>rupo </a:t>
            </a:r>
            <a:r>
              <a:rPr lang="es-US" dirty="0">
                <a:solidFill>
                  <a:srgbClr val="002060"/>
                </a:solidFill>
              </a:rPr>
              <a:t>s</a:t>
            </a:r>
            <a:r>
              <a:rPr lang="es-US" dirty="0" smtClean="0">
                <a:solidFill>
                  <a:srgbClr val="002060"/>
                </a:solidFill>
              </a:rPr>
              <a:t>ocial </a:t>
            </a:r>
            <a:r>
              <a:rPr lang="es-US" dirty="0">
                <a:solidFill>
                  <a:srgbClr val="002060"/>
                </a:solidFill>
              </a:rPr>
              <a:t>p</a:t>
            </a:r>
            <a:r>
              <a:rPr lang="es-US" dirty="0" smtClean="0">
                <a:solidFill>
                  <a:srgbClr val="002060"/>
                </a:solidFill>
              </a:rPr>
              <a:t>articular</a:t>
            </a:r>
            <a:endParaRPr lang="es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sz="3200" dirty="0" smtClean="0">
                <a:solidFill>
                  <a:schemeClr val="accent1"/>
                </a:solidFill>
                <a:latin typeface="Corbel" charset="0"/>
              </a:rPr>
              <a:t>Ejemplos incluyen:</a:t>
            </a:r>
          </a:p>
          <a:p>
            <a:pPr lvl="1"/>
            <a:r>
              <a:rPr lang="es-US" sz="3200" dirty="0" smtClean="0">
                <a:solidFill>
                  <a:schemeClr val="accent1"/>
                </a:solidFill>
                <a:latin typeface="Corbel" charset="0"/>
              </a:rPr>
              <a:t>La familia</a:t>
            </a:r>
          </a:p>
          <a:p>
            <a:pPr lvl="1"/>
            <a:r>
              <a:rPr lang="es-US" sz="3200" dirty="0" smtClean="0">
                <a:solidFill>
                  <a:schemeClr val="accent1"/>
                </a:solidFill>
                <a:latin typeface="Corbel" charset="0"/>
              </a:rPr>
              <a:t>La orientación sexual</a:t>
            </a:r>
          </a:p>
          <a:p>
            <a:pPr lvl="1"/>
            <a:r>
              <a:rPr lang="es-US" sz="3200" dirty="0">
                <a:solidFill>
                  <a:schemeClr val="accent1"/>
                </a:solidFill>
                <a:latin typeface="Corbel" charset="0"/>
              </a:rPr>
              <a:t>A</a:t>
            </a:r>
            <a:r>
              <a:rPr lang="es-US" sz="3200" dirty="0" smtClean="0">
                <a:solidFill>
                  <a:schemeClr val="accent1"/>
                </a:solidFill>
                <a:latin typeface="Corbel" charset="0"/>
              </a:rPr>
              <a:t>sociaciones o experiencias en el pasado</a:t>
            </a:r>
          </a:p>
          <a:p>
            <a:pPr lvl="1"/>
            <a:r>
              <a:rPr lang="es-US" sz="3200" dirty="0" smtClean="0">
                <a:solidFill>
                  <a:schemeClr val="accent1"/>
                </a:solidFill>
                <a:latin typeface="Corbel" charset="0"/>
              </a:rPr>
              <a:t>Informantes</a:t>
            </a:r>
          </a:p>
          <a:p>
            <a:endParaRPr lang="es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52" y="3751263"/>
            <a:ext cx="2784077" cy="2227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3390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</a:t>
            </a:r>
            <a:r>
              <a:rPr lang="es-ES" dirty="0" smtClean="0"/>
              <a:t>eubicación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US" sz="3600" dirty="0" smtClean="0">
                <a:solidFill>
                  <a:srgbClr val="1B346B"/>
                </a:solidFill>
              </a:rPr>
              <a:t>Tendrá que demostrar que no podrá irse a otra parte de su país de origen donde estaría a salvo o que no sea razonable irse a otra parte. </a:t>
            </a:r>
          </a:p>
          <a:p>
            <a:r>
              <a:rPr lang="es-US" sz="3600" dirty="0" smtClean="0">
                <a:solidFill>
                  <a:srgbClr val="002060"/>
                </a:solidFill>
              </a:rPr>
              <a:t>Piense en </a:t>
            </a:r>
            <a:r>
              <a:rPr lang="es-US" sz="3600" dirty="0" smtClean="0">
                <a:solidFill>
                  <a:srgbClr val="1B346B"/>
                </a:solidFill>
              </a:rPr>
              <a:t>las razones por las que no podría irse, incluyendo el costo y donde vive su familia.  </a:t>
            </a:r>
            <a:endParaRPr lang="es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12" y="2047460"/>
            <a:ext cx="3547282" cy="31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7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Suspensión de deportación</a:t>
            </a:r>
            <a:endParaRPr lang="es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3200" dirty="0">
                <a:solidFill>
                  <a:srgbClr val="1B346B"/>
                </a:solidFill>
              </a:rPr>
              <a:t>La </a:t>
            </a:r>
            <a:r>
              <a:rPr lang="es-ES" sz="3200" dirty="0" smtClean="0">
                <a:solidFill>
                  <a:srgbClr val="002060"/>
                </a:solidFill>
              </a:rPr>
              <a:t>suspensión </a:t>
            </a:r>
            <a:r>
              <a:rPr lang="es-ES" sz="3200" dirty="0">
                <a:solidFill>
                  <a:srgbClr val="002060"/>
                </a:solidFill>
              </a:rPr>
              <a:t>de </a:t>
            </a:r>
            <a:r>
              <a:rPr lang="es-ES" sz="3200" dirty="0" smtClean="0">
                <a:solidFill>
                  <a:srgbClr val="002060"/>
                </a:solidFill>
              </a:rPr>
              <a:t>deportación </a:t>
            </a:r>
            <a:r>
              <a:rPr lang="es-ES" sz="3200" dirty="0">
                <a:solidFill>
                  <a:srgbClr val="002060"/>
                </a:solidFill>
              </a:rPr>
              <a:t>es parecida al a</a:t>
            </a:r>
            <a:r>
              <a:rPr lang="es-ES" sz="3200" dirty="0" smtClean="0">
                <a:solidFill>
                  <a:srgbClr val="002060"/>
                </a:solidFill>
              </a:rPr>
              <a:t>silo pero la </a:t>
            </a:r>
            <a:r>
              <a:rPr lang="es-ES" sz="3200" dirty="0">
                <a:solidFill>
                  <a:srgbClr val="002060"/>
                </a:solidFill>
              </a:rPr>
              <a:t>GRAN diferencia es que </a:t>
            </a:r>
            <a:r>
              <a:rPr lang="es-ES" sz="3200" dirty="0" smtClean="0">
                <a:solidFill>
                  <a:srgbClr val="002060"/>
                </a:solidFill>
              </a:rPr>
              <a:t>el riesgo </a:t>
            </a:r>
            <a:r>
              <a:rPr lang="es-ES" sz="3200" dirty="0">
                <a:solidFill>
                  <a:srgbClr val="002060"/>
                </a:solidFill>
              </a:rPr>
              <a:t>de daño que tendrá que demostrar </a:t>
            </a:r>
            <a:r>
              <a:rPr lang="es-ES" sz="3200" dirty="0">
                <a:solidFill>
                  <a:srgbClr val="1B346B"/>
                </a:solidFill>
              </a:rPr>
              <a:t>es mucho más alto </a:t>
            </a:r>
            <a:r>
              <a:rPr lang="es-ES" sz="3200" dirty="0" smtClean="0">
                <a:solidFill>
                  <a:srgbClr val="1B346B"/>
                </a:solidFill>
              </a:rPr>
              <a:t>(51%).</a:t>
            </a:r>
          </a:p>
          <a:p>
            <a:r>
              <a:rPr lang="es-ES" sz="3200" dirty="0" smtClean="0">
                <a:solidFill>
                  <a:srgbClr val="1B346B"/>
                </a:solidFill>
              </a:rPr>
              <a:t>Es para personas que no califican por asilo porque cometieron un delito grave, o pidieron el asilo después de un año de entrar al país, o fueron deportados en el pasado. </a:t>
            </a:r>
            <a:r>
              <a:rPr lang="es-US" sz="3200" dirty="0" smtClean="0">
                <a:solidFill>
                  <a:srgbClr val="1B346B"/>
                </a:solidFill>
              </a:rPr>
              <a:t>  </a:t>
            </a:r>
            <a:endParaRPr lang="es-US" sz="3200" dirty="0"/>
          </a:p>
        </p:txBody>
      </p:sp>
    </p:spTree>
    <p:extLst>
      <p:ext uri="{BB962C8B-B14F-4D97-AF65-F5344CB8AC3E}">
        <p14:creationId xmlns:p14="http://schemas.microsoft.com/office/powerpoint/2010/main" val="1344097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Suspensión de </a:t>
            </a:r>
            <a:r>
              <a:rPr lang="es-ES" dirty="0" smtClean="0">
                <a:solidFill>
                  <a:srgbClr val="002060"/>
                </a:solidFill>
              </a:rPr>
              <a:t>deportación</a:t>
            </a:r>
            <a:endParaRPr lang="es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srgbClr val="1B346B"/>
                </a:solidFill>
              </a:rPr>
              <a:t>No podrá conseguir la residencia </a:t>
            </a:r>
            <a:r>
              <a:rPr lang="es-ES" sz="3200" dirty="0" smtClean="0">
                <a:solidFill>
                  <a:srgbClr val="1B346B"/>
                </a:solidFill>
              </a:rPr>
              <a:t>permanente (tarjeta </a:t>
            </a:r>
            <a:r>
              <a:rPr lang="es-ES" sz="3200" dirty="0">
                <a:solidFill>
                  <a:srgbClr val="1B346B"/>
                </a:solidFill>
              </a:rPr>
              <a:t>verde</a:t>
            </a:r>
            <a:r>
              <a:rPr lang="es-ES" sz="3200" dirty="0" smtClean="0">
                <a:solidFill>
                  <a:srgbClr val="1B346B"/>
                </a:solidFill>
              </a:rPr>
              <a:t>). </a:t>
            </a:r>
            <a:r>
              <a:rPr lang="es-ES" sz="3200" dirty="0">
                <a:solidFill>
                  <a:srgbClr val="1B346B"/>
                </a:solidFill>
              </a:rPr>
              <a:t>Ganar el caso de la </a:t>
            </a:r>
            <a:r>
              <a:rPr lang="es-ES" sz="3200" dirty="0" smtClean="0">
                <a:solidFill>
                  <a:srgbClr val="1B346B"/>
                </a:solidFill>
              </a:rPr>
              <a:t>suspensión de deportación </a:t>
            </a:r>
            <a:r>
              <a:rPr lang="es-ES" sz="3200" dirty="0">
                <a:solidFill>
                  <a:srgbClr val="1B346B"/>
                </a:solidFill>
              </a:rPr>
              <a:t>solo significa que el gobierno de </a:t>
            </a:r>
            <a:r>
              <a:rPr lang="es-ES" sz="3200" dirty="0" smtClean="0">
                <a:solidFill>
                  <a:srgbClr val="1B346B"/>
                </a:solidFill>
              </a:rPr>
              <a:t>los Estados </a:t>
            </a:r>
            <a:r>
              <a:rPr lang="es-ES" sz="3200" dirty="0">
                <a:solidFill>
                  <a:srgbClr val="1B346B"/>
                </a:solidFill>
              </a:rPr>
              <a:t>Unidos no lo </a:t>
            </a:r>
            <a:r>
              <a:rPr lang="es-ES" sz="3200" dirty="0" smtClean="0">
                <a:solidFill>
                  <a:srgbClr val="1B346B"/>
                </a:solidFill>
              </a:rPr>
              <a:t>regresara a </a:t>
            </a:r>
            <a:r>
              <a:rPr lang="es-ES" sz="3200" dirty="0">
                <a:solidFill>
                  <a:srgbClr val="1B346B"/>
                </a:solidFill>
              </a:rPr>
              <a:t>su país. </a:t>
            </a:r>
            <a:r>
              <a:rPr lang="es-ES" sz="3200" dirty="0" smtClean="0">
                <a:solidFill>
                  <a:srgbClr val="1B346B"/>
                </a:solidFill>
              </a:rPr>
              <a:t>Pero le dan la </a:t>
            </a:r>
            <a:r>
              <a:rPr lang="es-ES" sz="3200" dirty="0" smtClean="0">
                <a:solidFill>
                  <a:srgbClr val="002060"/>
                </a:solidFill>
              </a:rPr>
              <a:t>autorización para trabajar.</a:t>
            </a:r>
          </a:p>
          <a:p>
            <a:r>
              <a:rPr lang="es-ES" sz="3200" dirty="0">
                <a:solidFill>
                  <a:srgbClr val="002060"/>
                </a:solidFill>
              </a:rPr>
              <a:t>No </a:t>
            </a:r>
            <a:r>
              <a:rPr lang="es-ES" sz="3200" dirty="0" smtClean="0">
                <a:solidFill>
                  <a:srgbClr val="002060"/>
                </a:solidFill>
              </a:rPr>
              <a:t>puede peticionar para </a:t>
            </a:r>
            <a:r>
              <a:rPr lang="es-ES" sz="3200" dirty="0" smtClean="0">
                <a:solidFill>
                  <a:srgbClr val="1B346B"/>
                </a:solidFill>
              </a:rPr>
              <a:t>su familia.</a:t>
            </a:r>
            <a:endParaRPr lang="es-US" sz="3200" dirty="0">
              <a:solidFill>
                <a:srgbClr val="1B3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1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Convención Contra la Tortura (CAT)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srgbClr val="1B346B"/>
                </a:solidFill>
              </a:rPr>
              <a:t>Para ganar un caso de "Convención contra la tortura" o "CAT", </a:t>
            </a:r>
            <a:r>
              <a:rPr lang="es-ES" sz="3200" dirty="0" smtClean="0">
                <a:solidFill>
                  <a:srgbClr val="1B346B"/>
                </a:solidFill>
              </a:rPr>
              <a:t>deberá demostrar </a:t>
            </a:r>
            <a:r>
              <a:rPr lang="es-ES" sz="3200" dirty="0">
                <a:solidFill>
                  <a:srgbClr val="1B346B"/>
                </a:solidFill>
              </a:rPr>
              <a:t>que es muy probable que el gobierno de su país de origen </a:t>
            </a:r>
            <a:r>
              <a:rPr lang="es-ES" sz="3200" dirty="0" smtClean="0">
                <a:solidFill>
                  <a:srgbClr val="1B346B"/>
                </a:solidFill>
              </a:rPr>
              <a:t>lo torturará o asesinará.</a:t>
            </a:r>
          </a:p>
          <a:p>
            <a:r>
              <a:rPr lang="es-ES" sz="3200" dirty="0" smtClean="0">
                <a:solidFill>
                  <a:srgbClr val="1B346B"/>
                </a:solidFill>
              </a:rPr>
              <a:t>Tendrá </a:t>
            </a:r>
            <a:r>
              <a:rPr lang="es-ES" sz="3200" dirty="0">
                <a:solidFill>
                  <a:srgbClr val="1B346B"/>
                </a:solidFill>
              </a:rPr>
              <a:t>que probar que hay </a:t>
            </a:r>
            <a:r>
              <a:rPr lang="es-ES" sz="3200" dirty="0" smtClean="0">
                <a:solidFill>
                  <a:srgbClr val="002060"/>
                </a:solidFill>
              </a:rPr>
              <a:t>una probabilidad</a:t>
            </a:r>
            <a:r>
              <a:rPr lang="es-ES" sz="3200" strike="sngStrike" dirty="0" smtClean="0">
                <a:solidFill>
                  <a:srgbClr val="002060"/>
                </a:solidFill>
              </a:rPr>
              <a:t>es</a:t>
            </a:r>
            <a:r>
              <a:rPr lang="es-ES" sz="3200" dirty="0" smtClean="0">
                <a:solidFill>
                  <a:srgbClr val="002060"/>
                </a:solidFill>
              </a:rPr>
              <a:t> </a:t>
            </a:r>
            <a:r>
              <a:rPr lang="es-ES" sz="3200" dirty="0">
                <a:solidFill>
                  <a:srgbClr val="002060"/>
                </a:solidFill>
              </a:rPr>
              <a:t>de </a:t>
            </a:r>
            <a:r>
              <a:rPr lang="es-ES" sz="3200" dirty="0" smtClean="0">
                <a:solidFill>
                  <a:srgbClr val="002060"/>
                </a:solidFill>
              </a:rPr>
              <a:t>tortura de 51%.</a:t>
            </a:r>
          </a:p>
          <a:p>
            <a:r>
              <a:rPr lang="es-ES" sz="3200" dirty="0" smtClean="0">
                <a:solidFill>
                  <a:srgbClr val="1B346B"/>
                </a:solidFill>
              </a:rPr>
              <a:t>No necesita demostrar una razón.</a:t>
            </a:r>
            <a:endParaRPr lang="es-US" sz="3200" dirty="0">
              <a:solidFill>
                <a:srgbClr val="1B3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2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9678"/>
            <a:ext cx="3833906" cy="4952492"/>
          </a:xfrm>
        </p:spPr>
        <p:txBody>
          <a:bodyPr/>
          <a:lstStyle/>
          <a:p>
            <a:r>
              <a:rPr lang="en-US" dirty="0"/>
              <a:t>Derechos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1960" y="716692"/>
            <a:ext cx="6876829" cy="4953516"/>
          </a:xfrm>
        </p:spPr>
        <p:txBody>
          <a:bodyPr>
            <a:noAutofit/>
          </a:bodyPr>
          <a:lstStyle/>
          <a:p>
            <a:pPr lvl="1"/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s-US" sz="3200" dirty="0" smtClean="0">
                <a:solidFill>
                  <a:schemeClr val="accent1"/>
                </a:solidFill>
              </a:rPr>
              <a:t>A tener un intérprete en la </a:t>
            </a:r>
            <a:r>
              <a:rPr lang="es-US" sz="3200" dirty="0" smtClean="0">
                <a:solidFill>
                  <a:srgbClr val="002060"/>
                </a:solidFill>
              </a:rPr>
              <a:t>c</a:t>
            </a:r>
            <a:r>
              <a:rPr lang="es-US" sz="3200" dirty="0" smtClean="0">
                <a:solidFill>
                  <a:srgbClr val="1B346B"/>
                </a:solidFill>
              </a:rPr>
              <a:t>orte</a:t>
            </a:r>
            <a:endParaRPr lang="es-US" sz="3200" dirty="0" smtClean="0">
              <a:solidFill>
                <a:schemeClr val="accent1"/>
              </a:solidFill>
            </a:endParaRPr>
          </a:p>
          <a:p>
            <a:pPr lvl="1"/>
            <a:r>
              <a:rPr lang="es-US" sz="3200" dirty="0" smtClean="0">
                <a:solidFill>
                  <a:schemeClr val="accent1"/>
                </a:solidFill>
              </a:rPr>
              <a:t>A presentar pruebas y testigos para apoyar su caso </a:t>
            </a:r>
          </a:p>
          <a:p>
            <a:pPr lvl="1"/>
            <a:r>
              <a:rPr lang="es-US" sz="3200" dirty="0" smtClean="0">
                <a:solidFill>
                  <a:schemeClr val="accent1"/>
                </a:solidFill>
              </a:rPr>
              <a:t>A controvertir las pruebas que presenta el </a:t>
            </a:r>
            <a:r>
              <a:rPr lang="es-US" sz="3200" dirty="0">
                <a:solidFill>
                  <a:schemeClr val="accent1"/>
                </a:solidFill>
              </a:rPr>
              <a:t>gobierno </a:t>
            </a:r>
            <a:r>
              <a:rPr lang="es-US" sz="3200" dirty="0">
                <a:solidFill>
                  <a:srgbClr val="002060"/>
                </a:solidFill>
              </a:rPr>
              <a:t>en su contra </a:t>
            </a:r>
            <a:endParaRPr lang="es-US" sz="3200" dirty="0" smtClean="0">
              <a:solidFill>
                <a:srgbClr val="002060"/>
              </a:solidFill>
            </a:endParaRPr>
          </a:p>
          <a:p>
            <a:pPr lvl="1"/>
            <a:r>
              <a:rPr lang="es-US" sz="3200" dirty="0" smtClean="0">
                <a:solidFill>
                  <a:schemeClr val="accent1"/>
                </a:solidFill>
              </a:rPr>
              <a:t>A apelar la decisión si piensa que el juez  cometió un error legal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8292" y="2285183"/>
            <a:ext cx="2725614" cy="25592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Convención Contra la Tortura (CAT)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rgbClr val="1B346B"/>
                </a:solidFill>
              </a:rPr>
              <a:t>Como en </a:t>
            </a:r>
            <a:r>
              <a:rPr lang="es-ES" sz="3600" dirty="0">
                <a:solidFill>
                  <a:srgbClr val="002060"/>
                </a:solidFill>
              </a:rPr>
              <a:t>la </a:t>
            </a:r>
            <a:r>
              <a:rPr lang="es-ES" sz="3600" dirty="0" smtClean="0">
                <a:solidFill>
                  <a:srgbClr val="002060"/>
                </a:solidFill>
              </a:rPr>
              <a:t>suspensión de deportación, a </a:t>
            </a:r>
            <a:r>
              <a:rPr lang="es-ES" sz="3600" dirty="0" smtClean="0">
                <a:solidFill>
                  <a:srgbClr val="1B346B"/>
                </a:solidFill>
              </a:rPr>
              <a:t>ganar un </a:t>
            </a:r>
            <a:r>
              <a:rPr lang="es-ES" sz="3600" dirty="0">
                <a:solidFill>
                  <a:srgbClr val="1B346B"/>
                </a:solidFill>
              </a:rPr>
              <a:t>caso de CAT no significa que podrá obtener </a:t>
            </a:r>
            <a:r>
              <a:rPr lang="es-ES" sz="3600" dirty="0" smtClean="0">
                <a:solidFill>
                  <a:srgbClr val="1B346B"/>
                </a:solidFill>
              </a:rPr>
              <a:t>la residencia </a:t>
            </a:r>
            <a:r>
              <a:rPr lang="es-ES" sz="3600" dirty="0">
                <a:solidFill>
                  <a:srgbClr val="1B346B"/>
                </a:solidFill>
              </a:rPr>
              <a:t>permanente. Es solo una garantía de que </a:t>
            </a:r>
            <a:r>
              <a:rPr lang="es-ES" sz="3600" dirty="0" smtClean="0">
                <a:solidFill>
                  <a:srgbClr val="1B346B"/>
                </a:solidFill>
              </a:rPr>
              <a:t>el ICE </a:t>
            </a:r>
            <a:r>
              <a:rPr lang="es-ES" sz="3600" dirty="0">
                <a:solidFill>
                  <a:srgbClr val="1B346B"/>
                </a:solidFill>
              </a:rPr>
              <a:t>no lo enviará de vuelta a su </a:t>
            </a:r>
            <a:r>
              <a:rPr lang="es-ES" sz="3600" dirty="0" smtClean="0">
                <a:solidFill>
                  <a:srgbClr val="1B346B"/>
                </a:solidFill>
              </a:rPr>
              <a:t>país. </a:t>
            </a:r>
            <a:endParaRPr lang="es-US" sz="3600" dirty="0">
              <a:solidFill>
                <a:srgbClr val="1B3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505" y="493177"/>
            <a:ext cx="2850234" cy="570853"/>
          </a:xfrm>
        </p:spPr>
        <p:txBody>
          <a:bodyPr>
            <a:normAutofit fontScale="90000"/>
          </a:bodyPr>
          <a:lstStyle/>
          <a:p>
            <a:r>
              <a:rPr lang="es-419" dirty="0" smtClean="0"/>
              <a:t>Beneficios</a:t>
            </a:r>
            <a:endParaRPr lang="es-419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89909"/>
              </p:ext>
            </p:extLst>
          </p:nvPr>
        </p:nvGraphicFramePr>
        <p:xfrm>
          <a:off x="555730" y="1412429"/>
          <a:ext cx="11276215" cy="498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9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Proceso</a:t>
            </a:r>
            <a:r>
              <a:rPr lang="en-US" dirty="0" smtClean="0"/>
              <a:t> de la </a:t>
            </a:r>
            <a:r>
              <a:rPr lang="en-US" dirty="0" err="1" smtClean="0"/>
              <a:t>corte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7"/>
            <a:ext cx="4597444" cy="4952493"/>
          </a:xfrm>
        </p:spPr>
        <p:txBody>
          <a:bodyPr>
            <a:normAutofit/>
          </a:bodyPr>
          <a:lstStyle/>
          <a:p>
            <a:r>
              <a:rPr lang="es-419" sz="4400" dirty="0" smtClean="0">
                <a:solidFill>
                  <a:srgbClr val="002060"/>
                </a:solidFill>
              </a:rPr>
              <a:t>¿Qué significa “procedimientos de deportación” ?</a:t>
            </a:r>
            <a:endParaRPr lang="es-419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2021" y="559677"/>
            <a:ext cx="6059147" cy="5311733"/>
          </a:xfrm>
        </p:spPr>
        <p:txBody>
          <a:bodyPr>
            <a:normAutofit lnSpcReduction="10000"/>
          </a:bodyPr>
          <a:lstStyle/>
          <a:p>
            <a:r>
              <a:rPr lang="es-ES" sz="3200" dirty="0">
                <a:solidFill>
                  <a:schemeClr val="accent1"/>
                </a:solidFill>
              </a:rPr>
              <a:t>El gobierno de los Estados Unidos cree </a:t>
            </a:r>
            <a:r>
              <a:rPr lang="es-ES" sz="3200" dirty="0" smtClean="0">
                <a:solidFill>
                  <a:schemeClr val="accent1"/>
                </a:solidFill>
              </a:rPr>
              <a:t>que usted es deportable porque:</a:t>
            </a:r>
          </a:p>
          <a:p>
            <a:pPr lvl="1"/>
            <a:r>
              <a:rPr lang="es-ES" sz="3200" dirty="0">
                <a:solidFill>
                  <a:schemeClr val="accent1"/>
                </a:solidFill>
              </a:rPr>
              <a:t>Entró a los Estados Unidos sin </a:t>
            </a:r>
            <a:r>
              <a:rPr lang="es-ES" sz="3200" dirty="0" smtClean="0">
                <a:solidFill>
                  <a:schemeClr val="accent1"/>
                </a:solidFill>
              </a:rPr>
              <a:t>permiso, o</a:t>
            </a:r>
          </a:p>
          <a:p>
            <a:pPr lvl="1"/>
            <a:r>
              <a:rPr lang="es-ES" sz="3200" dirty="0" smtClean="0">
                <a:solidFill>
                  <a:schemeClr val="accent1"/>
                </a:solidFill>
              </a:rPr>
              <a:t>Se le venció la visa, o  </a:t>
            </a:r>
            <a:endParaRPr lang="es-ES" sz="3200" dirty="0">
              <a:solidFill>
                <a:schemeClr val="accent1"/>
              </a:solidFill>
            </a:endParaRPr>
          </a:p>
          <a:p>
            <a:pPr lvl="1"/>
            <a:r>
              <a:rPr lang="es-ES" sz="3200" dirty="0" smtClean="0">
                <a:solidFill>
                  <a:schemeClr val="accent1"/>
                </a:solidFill>
              </a:rPr>
              <a:t>Usted es un residente permanente legal  y cometió un delito</a:t>
            </a:r>
          </a:p>
          <a:p>
            <a:endParaRPr lang="es-ES" sz="2800" dirty="0">
              <a:solidFill>
                <a:schemeClr val="accent1"/>
              </a:solidFill>
            </a:endParaRPr>
          </a:p>
          <a:p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57" y="3035924"/>
            <a:ext cx="2536792" cy="1902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20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42" y="393667"/>
            <a:ext cx="4707989" cy="495249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Notice to </a:t>
            </a:r>
            <a:r>
              <a:rPr lang="en-US" sz="4400" dirty="0" smtClean="0">
                <a:solidFill>
                  <a:srgbClr val="002060"/>
                </a:solidFill>
              </a:rPr>
              <a:t>Appear/</a:t>
            </a:r>
            <a:r>
              <a:rPr lang="en-US" sz="4400" dirty="0" err="1" smtClean="0">
                <a:solidFill>
                  <a:srgbClr val="002060"/>
                </a:solidFill>
              </a:rPr>
              <a:t>aviso</a:t>
            </a:r>
            <a:r>
              <a:rPr lang="en-US" sz="4400" dirty="0" smtClean="0">
                <a:solidFill>
                  <a:srgbClr val="002060"/>
                </a:solidFill>
              </a:rPr>
              <a:t> de </a:t>
            </a:r>
            <a:r>
              <a:rPr lang="en-US" sz="4400" dirty="0" err="1" smtClean="0">
                <a:solidFill>
                  <a:srgbClr val="002060"/>
                </a:solidFill>
              </a:rPr>
              <a:t>comparecencia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4947" y="561473"/>
            <a:ext cx="5706221" cy="5358063"/>
          </a:xfrm>
        </p:spPr>
        <p:txBody>
          <a:bodyPr>
            <a:normAutofit lnSpcReduction="10000"/>
          </a:bodyPr>
          <a:lstStyle/>
          <a:p>
            <a:r>
              <a:rPr lang="es-US" sz="3200" dirty="0" smtClean="0">
                <a:solidFill>
                  <a:schemeClr val="accent1"/>
                </a:solidFill>
              </a:rPr>
              <a:t>Usted va a recibir un documento que se llama </a:t>
            </a:r>
            <a:r>
              <a:rPr lang="es-US" sz="3200" dirty="0" err="1" smtClean="0">
                <a:solidFill>
                  <a:schemeClr val="accent1"/>
                </a:solidFill>
              </a:rPr>
              <a:t>Notice</a:t>
            </a:r>
            <a:r>
              <a:rPr lang="es-US" sz="3200" dirty="0" smtClean="0">
                <a:solidFill>
                  <a:schemeClr val="accent1"/>
                </a:solidFill>
              </a:rPr>
              <a:t> to </a:t>
            </a:r>
            <a:r>
              <a:rPr lang="es-US" sz="3200" dirty="0" err="1" smtClean="0">
                <a:solidFill>
                  <a:srgbClr val="002060"/>
                </a:solidFill>
              </a:rPr>
              <a:t>Appear</a:t>
            </a:r>
            <a:r>
              <a:rPr lang="es-US" sz="3200" dirty="0" smtClean="0">
                <a:solidFill>
                  <a:srgbClr val="002060"/>
                </a:solidFill>
              </a:rPr>
              <a:t> </a:t>
            </a:r>
            <a:r>
              <a:rPr lang="es-US" sz="3200" dirty="0">
                <a:solidFill>
                  <a:srgbClr val="002060"/>
                </a:solidFill>
              </a:rPr>
              <a:t>o </a:t>
            </a:r>
            <a:r>
              <a:rPr lang="es-US" sz="3200" dirty="0" smtClean="0">
                <a:solidFill>
                  <a:srgbClr val="002060"/>
                </a:solidFill>
              </a:rPr>
              <a:t>aviso </a:t>
            </a:r>
            <a:r>
              <a:rPr lang="es-US" sz="3200" dirty="0">
                <a:solidFill>
                  <a:srgbClr val="002060"/>
                </a:solidFill>
              </a:rPr>
              <a:t>de </a:t>
            </a:r>
            <a:r>
              <a:rPr lang="es-US" sz="3200" dirty="0" smtClean="0">
                <a:solidFill>
                  <a:srgbClr val="002060"/>
                </a:solidFill>
              </a:rPr>
              <a:t>comparecencia </a:t>
            </a:r>
            <a:endParaRPr lang="es-US" sz="3200" dirty="0">
              <a:solidFill>
                <a:srgbClr val="002060"/>
              </a:solidFill>
            </a:endParaRPr>
          </a:p>
          <a:p>
            <a:r>
              <a:rPr lang="es-US" sz="3200" dirty="0" smtClean="0">
                <a:solidFill>
                  <a:schemeClr val="accent1"/>
                </a:solidFill>
              </a:rPr>
              <a:t>Este documento incluye información básica </a:t>
            </a:r>
            <a:r>
              <a:rPr lang="es-US" sz="3200" dirty="0" smtClean="0">
                <a:solidFill>
                  <a:srgbClr val="002060"/>
                </a:solidFill>
              </a:rPr>
              <a:t>sobre </a:t>
            </a:r>
            <a:r>
              <a:rPr lang="es-US" sz="3200" dirty="0" smtClean="0">
                <a:solidFill>
                  <a:schemeClr val="accent1"/>
                </a:solidFill>
              </a:rPr>
              <a:t> usted y los cargos contra usted</a:t>
            </a:r>
          </a:p>
          <a:p>
            <a:r>
              <a:rPr lang="es-US" sz="3200" dirty="0" smtClean="0">
                <a:solidFill>
                  <a:schemeClr val="accent1"/>
                </a:solidFill>
              </a:rPr>
              <a:t>Es muy importante revisar est</a:t>
            </a:r>
            <a:r>
              <a:rPr lang="es-US" sz="3200" dirty="0" smtClean="0">
                <a:solidFill>
                  <a:srgbClr val="002060"/>
                </a:solidFill>
              </a:rPr>
              <a:t>e</a:t>
            </a:r>
            <a:r>
              <a:rPr lang="es-US" sz="3200" dirty="0" smtClean="0">
                <a:solidFill>
                  <a:schemeClr val="accent1"/>
                </a:solidFill>
              </a:rPr>
              <a:t> documento porque puede contener errores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9" name="Picture 4" descr="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63" y="3190785"/>
            <a:ext cx="2763145" cy="21553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89" y="489369"/>
            <a:ext cx="7239000" cy="60878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815389" y="1891145"/>
            <a:ext cx="1267691" cy="852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98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dlines">
  <a:themeElements>
    <a:clrScheme name="Custom 1">
      <a:dk1>
        <a:sysClr val="windowText" lastClr="000000"/>
      </a:dk1>
      <a:lt1>
        <a:sysClr val="window" lastClr="FFFFFF"/>
      </a:lt1>
      <a:dk2>
        <a:srgbClr val="07151B"/>
      </a:dk2>
      <a:lt2>
        <a:srgbClr val="F2F3F3"/>
      </a:lt2>
      <a:accent1>
        <a:srgbClr val="1B346B"/>
      </a:accent1>
      <a:accent2>
        <a:srgbClr val="606968"/>
      </a:accent2>
      <a:accent3>
        <a:srgbClr val="8D8D35"/>
      </a:accent3>
      <a:accent4>
        <a:srgbClr val="D9A142"/>
      </a:accent4>
      <a:accent5>
        <a:srgbClr val="C47023"/>
      </a:accent5>
      <a:accent6>
        <a:srgbClr val="754D64"/>
      </a:accent6>
      <a:hlink>
        <a:srgbClr val="417E93"/>
      </a:hlink>
      <a:folHlink>
        <a:srgbClr val="A76D89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12434FFF-CE4A-40FC-99FF-CA1400F2E6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4065</TotalTime>
  <Words>2010</Words>
  <Application>Microsoft Office PowerPoint</Application>
  <PresentationFormat>Widescreen</PresentationFormat>
  <Paragraphs>219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Century Schoolbook</vt:lpstr>
      <vt:lpstr>Corbel</vt:lpstr>
      <vt:lpstr>Headlines</vt:lpstr>
      <vt:lpstr>Asilo   PARTe I</vt:lpstr>
      <vt:lpstr>Agenda </vt:lpstr>
      <vt:lpstr>Sus derechos en su caso</vt:lpstr>
      <vt:lpstr>Derechos </vt:lpstr>
      <vt:lpstr>Derechos </vt:lpstr>
      <vt:lpstr>Proceso de la corte</vt:lpstr>
      <vt:lpstr>¿Qué significa “procedimientos de deportación” ?</vt:lpstr>
      <vt:lpstr>Notice to Appear/aviso de comparecencia</vt:lpstr>
      <vt:lpstr>PowerPoint Presentation</vt:lpstr>
      <vt:lpstr>Cargos para los recién llegados </vt:lpstr>
      <vt:lpstr>Cargos para los residentes permanentes legales </vt:lpstr>
      <vt:lpstr>Negar o admitir los cargos</vt:lpstr>
      <vt:lpstr>Importancia de asistir su audiencia</vt:lpstr>
      <vt:lpstr>¿Quién estará en la corte?</vt:lpstr>
      <vt:lpstr>Tipos de audiencias</vt:lpstr>
      <vt:lpstr>Audiencias preliminares</vt:lpstr>
      <vt:lpstr>Audiencias preliminares</vt:lpstr>
      <vt:lpstr>Audiencias preliminares</vt:lpstr>
      <vt:lpstr>Audiencia individual o de méritos</vt:lpstr>
      <vt:lpstr>Decisión y apelación</vt:lpstr>
      <vt:lpstr>Decisión y apelación</vt:lpstr>
      <vt:lpstr>Salida voluntaria</vt:lpstr>
      <vt:lpstr>Deportación </vt:lpstr>
      <vt:lpstr>Pelear contra la deportación</vt:lpstr>
      <vt:lpstr>¿QuÉ es el asilo?</vt:lpstr>
      <vt:lpstr>¿Qué es el asilo? </vt:lpstr>
      <vt:lpstr>Barreras en solicitar asilo</vt:lpstr>
      <vt:lpstr>Elementos básicos del asilo </vt:lpstr>
      <vt:lpstr>Temor</vt:lpstr>
      <vt:lpstr>Temor</vt:lpstr>
      <vt:lpstr>Persecución </vt:lpstr>
      <vt:lpstr>Persecución</vt:lpstr>
      <vt:lpstr>Persecución </vt:lpstr>
      <vt:lpstr>Persecución</vt:lpstr>
      <vt:lpstr>Incapacidad por el gobierno</vt:lpstr>
      <vt:lpstr>Incapacidad por el gobierno</vt:lpstr>
      <vt:lpstr>Incapacidad por el gobierno</vt:lpstr>
      <vt:lpstr>“A causa de” categorías protegidas</vt:lpstr>
      <vt:lpstr>“A causa de” categorías protegidas</vt:lpstr>
      <vt:lpstr>Categorías protegidas </vt:lpstr>
      <vt:lpstr>Raza o nacionalidad</vt:lpstr>
      <vt:lpstr>Religión</vt:lpstr>
      <vt:lpstr>Opinión política</vt:lpstr>
      <vt:lpstr>Pertenencia a un grupo social particular</vt:lpstr>
      <vt:lpstr>Pertenencia a un grupo social particular</vt:lpstr>
      <vt:lpstr>Reubicación</vt:lpstr>
      <vt:lpstr>Suspensión de deportación</vt:lpstr>
      <vt:lpstr>Suspensión de deportación</vt:lpstr>
      <vt:lpstr>Convención Contra la Tortura (CAT)</vt:lpstr>
      <vt:lpstr>Convención Contra la Tortura (CAT)</vt:lpstr>
      <vt:lpstr>Beneficios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THINCLIENT</dc:creator>
  <cp:lastModifiedBy>Naik, Evelyn</cp:lastModifiedBy>
  <cp:revision>313</cp:revision>
  <cp:lastPrinted>2016-10-27T18:33:11Z</cp:lastPrinted>
  <dcterms:created xsi:type="dcterms:W3CDTF">2016-08-04T05:06:17Z</dcterms:created>
  <dcterms:modified xsi:type="dcterms:W3CDTF">2019-11-12T22:34:03Z</dcterms:modified>
</cp:coreProperties>
</file>